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04" r:id="rId4"/>
    <p:sldMasterId id="2147483717" r:id="rId5"/>
    <p:sldMasterId id="2147483738" r:id="rId6"/>
    <p:sldMasterId id="2147483752" r:id="rId7"/>
  </p:sldMasterIdLst>
  <p:notesMasterIdLst>
    <p:notesMasterId r:id="rId32"/>
  </p:notesMasterIdLst>
  <p:sldIdLst>
    <p:sldId id="275" r:id="rId8"/>
    <p:sldId id="290" r:id="rId9"/>
    <p:sldId id="329" r:id="rId10"/>
    <p:sldId id="258" r:id="rId11"/>
    <p:sldId id="259" r:id="rId12"/>
    <p:sldId id="260" r:id="rId13"/>
    <p:sldId id="261" r:id="rId14"/>
    <p:sldId id="262" r:id="rId15"/>
    <p:sldId id="264" r:id="rId16"/>
    <p:sldId id="331" r:id="rId17"/>
    <p:sldId id="285" r:id="rId18"/>
    <p:sldId id="323" r:id="rId19"/>
    <p:sldId id="286" r:id="rId20"/>
    <p:sldId id="267" r:id="rId21"/>
    <p:sldId id="291" r:id="rId22"/>
    <p:sldId id="300" r:id="rId23"/>
    <p:sldId id="334" r:id="rId24"/>
    <p:sldId id="303" r:id="rId25"/>
    <p:sldId id="304" r:id="rId26"/>
    <p:sldId id="305" r:id="rId27"/>
    <p:sldId id="336" r:id="rId28"/>
    <p:sldId id="320" r:id="rId29"/>
    <p:sldId id="321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100" d="100"/>
          <a:sy n="100" d="100"/>
        </p:scale>
        <p:origin x="106" y="7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7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4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3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578B938-0701-40D6-9C09-5D98457F10DC}" type="slidenum">
              <a:rPr lang="en-US" altLang="zh-CN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115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2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7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7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5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72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5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31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7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45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2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004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0358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7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4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275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9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8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530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5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010" y="21226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61091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683254" y="345750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530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73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0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14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3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35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7258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037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647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82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33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263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868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17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38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16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9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42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019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6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185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112933"/>
      </p:ext>
    </p:extLst>
  </p:cSld>
  <p:clrMapOvr>
    <a:masterClrMapping/>
  </p:clrMapOvr>
  <p:transition spd="slow" advTm="1000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748494"/>
      </p:ext>
    </p:extLst>
  </p:cSld>
  <p:clrMapOvr>
    <a:masterClrMapping/>
  </p:clrMapOvr>
  <p:transition spd="slow" advTm="1000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25693243"/>
      </p:ext>
    </p:extLst>
  </p:cSld>
  <p:clrMapOvr>
    <a:masterClrMapping/>
  </p:clrMapOvr>
  <p:transition spd="slow" advTm="1000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391505"/>
      </p:ext>
    </p:extLst>
  </p:cSld>
  <p:clrMapOvr>
    <a:masterClrMapping/>
  </p:clrMapOvr>
  <p:transition spd="slow" advTm="1000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738913"/>
      </p:ext>
    </p:extLst>
  </p:cSld>
  <p:clrMapOvr>
    <a:masterClrMapping/>
  </p:clrMapOvr>
  <p:transition spd="slow" advTm="1000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43034"/>
      </p:ext>
    </p:extLst>
  </p:cSld>
  <p:clrMapOvr>
    <a:masterClrMapping/>
  </p:clrMapOvr>
  <p:transition spd="slow" advTm="1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627689"/>
      </p:ext>
    </p:extLst>
  </p:cSld>
  <p:clrMapOvr>
    <a:masterClrMapping/>
  </p:clrMapOvr>
  <p:transition spd="slow" advTm="1000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6087304"/>
      </p:ext>
    </p:extLst>
  </p:cSld>
  <p:clrMapOvr>
    <a:masterClrMapping/>
  </p:clrMapOvr>
  <p:transition spd="slow" advTm="1000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16313913"/>
      </p:ext>
    </p:extLst>
  </p:cSld>
  <p:clrMapOvr>
    <a:masterClrMapping/>
  </p:clrMapOvr>
  <p:transition spd="slow" advTm="1000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845448"/>
      </p:ext>
    </p:extLst>
  </p:cSld>
  <p:clrMapOvr>
    <a:masterClrMapping/>
  </p:clrMapOvr>
  <p:transition spd="slow" advTm="1000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825167"/>
      </p:ext>
    </p:extLst>
  </p:cSld>
  <p:clrMapOvr>
    <a:masterClrMapping/>
  </p:clrMapOvr>
  <p:transition spd="slow" advTm="1000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60109"/>
      </p:ext>
    </p:extLst>
  </p:cSld>
  <p:clrMapOvr>
    <a:masterClrMapping/>
  </p:clrMapOvr>
  <p:transition spd="slow" advTm="1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16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5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slow" advTm="1000">
    <p:split orient="vert"/>
  </p:transition>
  <p:txStyles>
    <p:titleStyle>
      <a:lvl1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085686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5pPr>
      <a:lvl6pPr marL="330876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6pPr>
      <a:lvl7pPr marL="661751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7pPr>
      <a:lvl8pPr marL="992627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8pPr>
      <a:lvl9pPr marL="1323503" algn="ctr" defTabSz="1085686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406701" indent="-406701" algn="l" defTabSz="1085686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686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6820" indent="-271134" algn="l" defTabSz="1085686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283" algn="l" defTabSz="1085686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686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686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bar01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24"/>
            <a:ext cx="120904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bar01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2" y="525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99" y="76713"/>
            <a:ext cx="1219201" cy="68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6171780"/>
            <a:ext cx="11785600" cy="9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7"/>
          <p:cNvSpPr>
            <a:spLocks noChangeArrowheads="1" noChangeShapeType="1" noTextEdit="1"/>
          </p:cNvSpPr>
          <p:nvPr/>
        </p:nvSpPr>
        <p:spPr bwMode="auto">
          <a:xfrm>
            <a:off x="1016001" y="457656"/>
            <a:ext cx="10058400" cy="228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851" tIns="54427" rIns="108851" bIns="54427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1088519"/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233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233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4233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3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696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4724201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 descr="Rose0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5105143"/>
            <a:ext cx="1625599" cy="12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blumen-pflanzen08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3" y="2895681"/>
            <a:ext cx="3657599" cy="23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213860" y="2743306"/>
            <a:ext cx="4167983" cy="20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Lớp</a:t>
            </a:r>
            <a:r>
              <a:rPr lang="en-US" altLang="en-US" sz="5714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vi-VN" altLang="en-US" sz="5714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en-US" altLang="en-US" sz="5714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A1</a:t>
            </a: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5714" dirty="0" err="1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Môn</a:t>
            </a:r>
            <a:r>
              <a:rPr lang="en-US" altLang="en-US" sz="5714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: </a:t>
            </a:r>
            <a:r>
              <a:rPr lang="en-US" altLang="en-US" sz="5714" dirty="0" err="1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</a:rPr>
              <a:t>Toán</a:t>
            </a:r>
            <a:endParaRPr lang="en-US" altLang="en-US" sz="5714" dirty="0">
              <a:solidFill>
                <a:srgbClr val="F79646">
                  <a:lumMod val="50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56000" y="5181333"/>
            <a:ext cx="7112002" cy="120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vi-VN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altLang="en-US" sz="3386" b="1" dirty="0" smtClean="0">
                <a:solidFill>
                  <a:srgbClr val="002060"/>
                </a:solidFill>
                <a:latin typeface="Times New Roman" pitchFamily="18" charset="0"/>
              </a:rPr>
              <a:t>T</a:t>
            </a:r>
            <a:r>
              <a:rPr lang="en-US" altLang="en-US" sz="3386" b="1" dirty="0" err="1" smtClean="0">
                <a:solidFill>
                  <a:srgbClr val="002060"/>
                </a:solidFill>
                <a:latin typeface="Times New Roman" pitchFamily="18" charset="0"/>
              </a:rPr>
              <a:t>uyết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408194" indent="-408194" defTabSz="1088519">
              <a:lnSpc>
                <a:spcPct val="80000"/>
              </a:lnSpc>
              <a:spcBef>
                <a:spcPct val="50000"/>
              </a:spcBef>
            </a:pP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Tiểu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r>
              <a:rPr lang="en-US" altLang="en-US" sz="3386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3386" b="1" dirty="0" smtClean="0">
                <a:solidFill>
                  <a:srgbClr val="002060"/>
                </a:solidFill>
                <a:latin typeface="Times New Roman" pitchFamily="18" charset="0"/>
              </a:rPr>
              <a:t>Y </a:t>
            </a:r>
            <a:r>
              <a:rPr lang="en-US" altLang="en-US" sz="3386" b="1" dirty="0" err="1" smtClean="0">
                <a:solidFill>
                  <a:srgbClr val="002060"/>
                </a:solidFill>
                <a:latin typeface="Times New Roman" pitchFamily="18" charset="0"/>
              </a:rPr>
              <a:t>Nuê</a:t>
            </a:r>
            <a:endParaRPr lang="en-US" altLang="en-US" sz="3386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9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5" grpId="0"/>
      <p:bldP spid="30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87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12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12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202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4</a:t>
            </a:r>
            <a:endParaRPr lang="en-US" altLang="en-US" sz="2963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1884287" y="533600"/>
            <a:ext cx="8820324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3386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3386" b="1" dirty="0" smtClean="0">
                <a:solidFill>
                  <a:srgbClr val="FF0000"/>
                </a:solidFill>
                <a:latin typeface="Times New Roman" pitchFamily="18" charset="0"/>
              </a:rPr>
              <a:t> 26: </a:t>
            </a:r>
            <a:r>
              <a:rPr lang="vi-VN" altLang="en-US" sz="3386" b="1" dirty="0" smtClean="0">
                <a:solidFill>
                  <a:srgbClr val="FF0000"/>
                </a:solidFill>
                <a:latin typeface="Times New Roman" pitchFamily="18" charset="0"/>
              </a:rPr>
              <a:t>Đường </a:t>
            </a:r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gấp khúc. Hình tứ </a:t>
            </a:r>
            <a:r>
              <a:rPr lang="vi-VN" altLang="en-US" sz="3386" b="1" dirty="0" smtClean="0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altLang="en-US" sz="3386" b="1" dirty="0" smtClean="0">
                <a:solidFill>
                  <a:srgbClr val="FF0000"/>
                </a:solidFill>
                <a:latin typeface="Times New Roman" pitchFamily="18" charset="0"/>
              </a:rPr>
              <a:t> ( </a:t>
            </a:r>
            <a:r>
              <a:rPr lang="en-US" altLang="en-US" sz="3386" b="1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altLang="en-US" sz="3386" b="1" dirty="0" smtClean="0">
                <a:solidFill>
                  <a:srgbClr val="FF0000"/>
                </a:solidFill>
                <a:latin typeface="Times New Roman" pitchFamily="18" charset="0"/>
              </a:rPr>
              <a:t> 1)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biết đường gấp khúc thông qua hình ảnh trực quan.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Tính được độ dài đường gấp khúc khi biết độ dài các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 - Nhận dạng được hình tứ giác thông qua việc sử dụng đồ dùng học tập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cá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nhân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hoặc vật thật.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7578FC-D22E-C368-9917-E3318C383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Toán 2 Bài 26: Đường gấp khúc. Hình tứ giác - Kết nối tri thức">
            <a:extLst>
              <a:ext uri="{FF2B5EF4-FFF2-40B4-BE49-F238E27FC236}">
                <a16:creationId xmlns="" xmlns:a16="http://schemas.microsoft.com/office/drawing/2014/main" id="{8990FDE4-825F-7F13-9C30-D09588CB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60" y="479834"/>
            <a:ext cx="4861710" cy="59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="" xmlns:a16="http://schemas.microsoft.com/office/drawing/2014/main" id="{516A167F-1078-D850-14E6-B363C4B719AE}"/>
              </a:ext>
            </a:extLst>
          </p:cNvPr>
          <p:cNvSpPr/>
          <p:nvPr/>
        </p:nvSpPr>
        <p:spPr>
          <a:xfrm>
            <a:off x="311037" y="731520"/>
            <a:ext cx="4683760" cy="2875280"/>
          </a:xfrm>
          <a:prstGeom prst="cloudCallout">
            <a:avLst>
              <a:gd name="adj1" fmla="val -24087"/>
              <a:gd name="adj2" fmla="val 78754"/>
            </a:avLst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/>
              </a:rPr>
              <a:t>Cầu thang lên Thác Bạc (Sa Pa) có dạng đường gấp khúc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2ED0B44-AC10-1D8D-B974-9B51A657F5BD}"/>
              </a:ext>
            </a:extLst>
          </p:cNvPr>
          <p:cNvCxnSpPr>
            <a:cxnSpLocks/>
          </p:cNvCxnSpPr>
          <p:nvPr/>
        </p:nvCxnSpPr>
        <p:spPr>
          <a:xfrm flipV="1">
            <a:off x="7299960" y="734064"/>
            <a:ext cx="1498600" cy="12318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003D1B5C-FAC5-789C-6D9A-90DE8320F8F6}"/>
              </a:ext>
            </a:extLst>
          </p:cNvPr>
          <p:cNvCxnSpPr>
            <a:cxnSpLocks/>
          </p:cNvCxnSpPr>
          <p:nvPr/>
        </p:nvCxnSpPr>
        <p:spPr>
          <a:xfrm flipH="1" flipV="1">
            <a:off x="4673600" y="481330"/>
            <a:ext cx="2606040" cy="15074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E15FC58-2710-92BC-B310-C013E267F550}"/>
              </a:ext>
            </a:extLst>
          </p:cNvPr>
          <p:cNvCxnSpPr>
            <a:cxnSpLocks/>
          </p:cNvCxnSpPr>
          <p:nvPr/>
        </p:nvCxnSpPr>
        <p:spPr>
          <a:xfrm flipV="1">
            <a:off x="3877310" y="528318"/>
            <a:ext cx="801370" cy="1231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533764D1-04F5-7E23-5BD2-2D6FAF6EB475}"/>
              </a:ext>
            </a:extLst>
          </p:cNvPr>
          <p:cNvSpPr/>
          <p:nvPr/>
        </p:nvSpPr>
        <p:spPr>
          <a:xfrm flipV="1">
            <a:off x="3820160" y="174243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="" xmlns:a16="http://schemas.microsoft.com/office/drawing/2014/main" id="{36E1E4B5-3029-3B09-8D15-CD6933A12775}"/>
              </a:ext>
            </a:extLst>
          </p:cNvPr>
          <p:cNvSpPr/>
          <p:nvPr/>
        </p:nvSpPr>
        <p:spPr>
          <a:xfrm flipV="1">
            <a:off x="4653280" y="4825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DC2DB27D-946D-613F-A277-7856C7CEB5A5}"/>
              </a:ext>
            </a:extLst>
          </p:cNvPr>
          <p:cNvSpPr/>
          <p:nvPr/>
        </p:nvSpPr>
        <p:spPr>
          <a:xfrm flipV="1">
            <a:off x="7233920" y="196595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DD8DD033-19CC-1D54-336D-932F780C1673}"/>
              </a:ext>
            </a:extLst>
          </p:cNvPr>
          <p:cNvSpPr/>
          <p:nvPr/>
        </p:nvSpPr>
        <p:spPr>
          <a:xfrm flipV="1">
            <a:off x="8778240" y="685799"/>
            <a:ext cx="91440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9C6D07-C8FE-116E-D9A0-1CD30B3D7E36}"/>
              </a:ext>
            </a:extLst>
          </p:cNvPr>
          <p:cNvSpPr txBox="1"/>
          <p:nvPr/>
        </p:nvSpPr>
        <p:spPr>
          <a:xfrm>
            <a:off x="3566160" y="171704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M</a:t>
            </a:r>
            <a:endParaRPr lang="en-US" sz="28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10736A8-7C27-87FA-3E92-7C674A14267D}"/>
              </a:ext>
            </a:extLst>
          </p:cNvPr>
          <p:cNvSpPr txBox="1"/>
          <p:nvPr/>
        </p:nvSpPr>
        <p:spPr>
          <a:xfrm>
            <a:off x="7132320" y="194056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P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2501EF-FC30-6E99-C719-44ACFD822284}"/>
              </a:ext>
            </a:extLst>
          </p:cNvPr>
          <p:cNvSpPr txBox="1"/>
          <p:nvPr/>
        </p:nvSpPr>
        <p:spPr>
          <a:xfrm>
            <a:off x="4511040" y="508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</a:t>
            </a:r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014B884-3CBE-F2BB-7575-F22F40D3424A}"/>
              </a:ext>
            </a:extLst>
          </p:cNvPr>
          <p:cNvSpPr txBox="1"/>
          <p:nvPr/>
        </p:nvSpPr>
        <p:spPr>
          <a:xfrm>
            <a:off x="8676640" y="254000"/>
            <a:ext cx="57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Q</a:t>
            </a:r>
            <a:endParaRPr lang="en-US" sz="2800" dirty="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FDE4C74-8C23-E67C-CE5C-6998ED8FA014}"/>
              </a:ext>
            </a:extLst>
          </p:cNvPr>
          <p:cNvSpPr txBox="1"/>
          <p:nvPr/>
        </p:nvSpPr>
        <p:spPr>
          <a:xfrm>
            <a:off x="1635760" y="2583184"/>
            <a:ext cx="531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</a:t>
            </a:r>
            <a:endParaRPr lang="en-US" sz="3200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59F1D53-A4FE-9117-3D37-CC60E65D4CCB}"/>
              </a:ext>
            </a:extLst>
          </p:cNvPr>
          <p:cNvSpPr txBox="1"/>
          <p:nvPr/>
        </p:nvSpPr>
        <p:spPr>
          <a:xfrm rot="1805763">
            <a:off x="5577840" y="773093"/>
            <a:ext cx="113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5 cm</a:t>
            </a:r>
            <a:endParaRPr lang="en-US" sz="2800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5B85A1-1C6F-6502-881F-98C08D671F72}"/>
              </a:ext>
            </a:extLst>
          </p:cNvPr>
          <p:cNvSpPr txBox="1"/>
          <p:nvPr/>
        </p:nvSpPr>
        <p:spPr>
          <a:xfrm rot="18141981">
            <a:off x="3488690" y="820420"/>
            <a:ext cx="106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 cm</a:t>
            </a:r>
            <a:endParaRPr lang="en-US" sz="2800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D0B151A-3217-8BA3-157D-49AA5DD97955}"/>
              </a:ext>
            </a:extLst>
          </p:cNvPr>
          <p:cNvSpPr txBox="1"/>
          <p:nvPr/>
        </p:nvSpPr>
        <p:spPr>
          <a:xfrm rot="19399384">
            <a:off x="7614920" y="731520"/>
            <a:ext cx="100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3 cm</a:t>
            </a:r>
            <a:endParaRPr lang="en-US" sz="2800" dirty="0">
              <a:latin typeface="+mj-l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EE83770-BA58-887D-8701-17FBBB7D91BB}"/>
              </a:ext>
            </a:extLst>
          </p:cNvPr>
          <p:cNvSpPr txBox="1"/>
          <p:nvPr/>
        </p:nvSpPr>
        <p:spPr>
          <a:xfrm>
            <a:off x="1635760" y="3101344"/>
            <a:ext cx="9875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Đường gấp khúc MNPQ gồm ba đoạn thẳng: MN, NP, PQ</a:t>
            </a:r>
            <a:endParaRPr lang="en-US" sz="3200" dirty="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BD0AFA58-49D8-7E95-770D-3DF812C2C4A6}"/>
              </a:ext>
            </a:extLst>
          </p:cNvPr>
          <p:cNvSpPr txBox="1"/>
          <p:nvPr/>
        </p:nvSpPr>
        <p:spPr>
          <a:xfrm>
            <a:off x="670560" y="3649984"/>
            <a:ext cx="1137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Độ dài đường gấp khúc </a:t>
            </a:r>
            <a:r>
              <a:rPr lang="vi-VN" sz="3200" dirty="0">
                <a:latin typeface="+mj-lt"/>
              </a:rPr>
              <a:t>MNPQ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là tổng 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đ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ộ</a:t>
            </a:r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dài các đoạn thẳng</a:t>
            </a:r>
            <a:r>
              <a:rPr lang="vi-VN" sz="3200" dirty="0">
                <a:latin typeface="+mj-lt"/>
              </a:rPr>
              <a:t> MN, NP và PQ:</a:t>
            </a:r>
            <a:endParaRPr lang="en-US" sz="32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5050FFA-90DC-48CE-C3D2-FAE0025B3835}"/>
              </a:ext>
            </a:extLst>
          </p:cNvPr>
          <p:cNvSpPr txBox="1"/>
          <p:nvPr/>
        </p:nvSpPr>
        <p:spPr>
          <a:xfrm>
            <a:off x="3433412" y="4713982"/>
            <a:ext cx="546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2 cm + 5 cm + 3 cm = 10 cm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Rectangles 6">
            <a:extLst>
              <a:ext uri="{FF2B5EF4-FFF2-40B4-BE49-F238E27FC236}">
                <a16:creationId xmlns="" xmlns:a16="http://schemas.microsoft.com/office/drawing/2014/main" id="{D5658E52-9FF2-344F-65E7-B28833BD1A2A}"/>
              </a:ext>
            </a:extLst>
          </p:cNvPr>
          <p:cNvSpPr/>
          <p:nvPr/>
        </p:nvSpPr>
        <p:spPr>
          <a:xfrm>
            <a:off x="894080" y="5438140"/>
            <a:ext cx="10363835" cy="10541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4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11" grpId="0"/>
      <p:bldP spid="12" grpId="0"/>
      <p:bldP spid="13" grpId="0"/>
      <p:bldP spid="14" grpId="0"/>
      <p:bldP spid="33" grpId="0"/>
      <p:bldP spid="36" grpId="0"/>
      <p:bldP spid="37" grpId="0"/>
      <p:bldP spid="39" grpId="0"/>
      <p:bldP spid="41" grpId="0"/>
      <p:bldP spid="42" grpId="0"/>
      <p:bldP spid="43" grpId="0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37460" cy="98298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D76DDAC-B08E-EE7A-F29B-400CEAA6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899920"/>
            <a:ext cx="10679706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A67802E3-3C24-950C-14EA-DCF563F952CA}"/>
              </a:ext>
            </a:extLst>
          </p:cNvPr>
          <p:cNvSpPr/>
          <p:nvPr/>
        </p:nvSpPr>
        <p:spPr>
          <a:xfrm>
            <a:off x="3769360" y="518160"/>
            <a:ext cx="4632960" cy="9829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Em cần nhớ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87091D-C1C4-B8EF-085D-024C3ADF0EC2}"/>
              </a:ext>
            </a:extLst>
          </p:cNvPr>
          <p:cNvSpPr txBox="1"/>
          <p:nvPr/>
        </p:nvSpPr>
        <p:spPr>
          <a:xfrm>
            <a:off x="1391920" y="2690336"/>
            <a:ext cx="9885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1/ Xác định số đoạn thẳng của mỗi đường gấp khúc.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2/ Xác định số đo mỗi đoạn thẳng.</a:t>
            </a:r>
          </a:p>
          <a:p>
            <a:r>
              <a:rPr lang="vi-VN" sz="3200" dirty="0">
                <a:solidFill>
                  <a:schemeClr val="bg1"/>
                </a:solidFill>
                <a:latin typeface="+mj-lt"/>
              </a:rPr>
              <a:t> 3/ Xác định độ dài đường gấp khúc ( tổng độ dài các đoạn thẳng).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2ABE01-5E08-54A4-D298-41C7A356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459285-D95C-2715-B9B6-013F68A97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609600"/>
            <a:ext cx="10769600" cy="4947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7846" y="914400"/>
            <a:ext cx="381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HÌNH TỨ GIÁC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3631842" y="605307"/>
            <a:ext cx="4610636" cy="78561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9C35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89726" y="885371"/>
            <a:ext cx="10376686" cy="5424698"/>
            <a:chOff x="889726" y="783771"/>
            <a:chExt cx="10376686" cy="5526298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6" t="64027" r="12090" b="8798"/>
            <a:stretch/>
          </p:blipFill>
          <p:spPr bwMode="auto">
            <a:xfrm>
              <a:off x="889726" y="885371"/>
              <a:ext cx="10376686" cy="542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89726" y="783771"/>
              <a:ext cx="2362925" cy="47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336869" y="1110343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018903" y="2580267"/>
              <a:ext cx="2233748" cy="108421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336869" y="4794069"/>
              <a:ext cx="3866605" cy="104502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1359" y="1184700"/>
            <a:ext cx="2142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211" y="2706876"/>
            <a:ext cx="201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1359" y="4933225"/>
            <a:ext cx="3737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897188" y="447040"/>
            <a:ext cx="4369223" cy="18231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29211" y="330568"/>
            <a:ext cx="4719327" cy="65453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9C35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TỨ GIÁC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HOẠT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6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 flipH="1">
            <a:off x="1579320" y="3023206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74653" y="1391920"/>
            <a:ext cx="9958959" cy="1478577"/>
            <a:chOff x="857087" y="446662"/>
            <a:chExt cx="9958959" cy="1431057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                                              b)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7745761" y="2551660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022456" y="3690669"/>
            <a:ext cx="665403" cy="646331"/>
            <a:chOff x="904890" y="2778718"/>
            <a:chExt cx="665403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972405" y="3023206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736541" y="2461250"/>
            <a:ext cx="423514" cy="736741"/>
            <a:chOff x="3474126" y="1300240"/>
            <a:chExt cx="423514" cy="736741"/>
          </a:xfrm>
        </p:grpSpPr>
        <p:sp>
          <p:nvSpPr>
            <p:cNvPr id="8" name="TextBox 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93208" y="3608761"/>
            <a:ext cx="600296" cy="694191"/>
            <a:chOff x="3576640" y="3804008"/>
            <a:chExt cx="600296" cy="694191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7267575" y="4093400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0058400" y="2542135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7509900" y="2007699"/>
            <a:ext cx="444352" cy="736741"/>
            <a:chOff x="3474126" y="1300240"/>
            <a:chExt cx="444352" cy="736741"/>
          </a:xfrm>
        </p:grpSpPr>
        <p:sp>
          <p:nvSpPr>
            <p:cNvPr id="35" name="TextBox 34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808543" y="2007699"/>
            <a:ext cx="423514" cy="736741"/>
            <a:chOff x="3474126" y="1300240"/>
            <a:chExt cx="423514" cy="736741"/>
          </a:xfrm>
        </p:grpSpPr>
        <p:sp>
          <p:nvSpPr>
            <p:cNvPr id="38" name="TextBox 37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11057" y="3632767"/>
            <a:ext cx="463588" cy="976603"/>
            <a:chOff x="3576640" y="1390650"/>
            <a:chExt cx="463588" cy="976603"/>
          </a:xfrm>
        </p:grpSpPr>
        <p:sp>
          <p:nvSpPr>
            <p:cNvPr id="41" name="TextBox 40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33463" y="3632767"/>
            <a:ext cx="444352" cy="976603"/>
            <a:chOff x="3576640" y="1390650"/>
            <a:chExt cx="444352" cy="976603"/>
          </a:xfrm>
        </p:grpSpPr>
        <p:sp>
          <p:nvSpPr>
            <p:cNvPr id="44" name="TextBox 43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25879" y="4648630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ABC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51270" y="4648630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DEGH</a:t>
            </a:r>
          </a:p>
        </p:txBody>
      </p:sp>
    </p:spTree>
    <p:extLst>
      <p:ext uri="{BB962C8B-B14F-4D97-AF65-F5344CB8AC3E}">
        <p14:creationId xmlns:p14="http://schemas.microsoft.com/office/powerpoint/2010/main" val="94875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" name="Isosceles Triangle 5"/>
          <p:cNvSpPr/>
          <p:nvPr/>
        </p:nvSpPr>
        <p:spPr>
          <a:xfrm>
            <a:off x="1763485" y="1405154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CE4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4920342" y="1461068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7329714" y="1270961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Manual Input 8"/>
          <p:cNvSpPr/>
          <p:nvPr/>
        </p:nvSpPr>
        <p:spPr>
          <a:xfrm rot="5400000">
            <a:off x="1928388" y="3408705"/>
            <a:ext cx="1814286" cy="2277880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775199" y="3653644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rapezoid 12"/>
          <p:cNvSpPr/>
          <p:nvPr/>
        </p:nvSpPr>
        <p:spPr>
          <a:xfrm>
            <a:off x="7373256" y="3640500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0457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05371" y="261947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77885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5201" y="5014334"/>
            <a:ext cx="39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509010" y="5527214"/>
            <a:ext cx="5689311" cy="76494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C6588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4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/>
      <p:bldP spid="15" grpId="0"/>
      <p:bldP spid="16" grpId="0"/>
      <p:bldP spid="17" grpId="0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2963" b="1" noProof="0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,</a:t>
            </a:r>
            <a:r>
              <a:rPr kumimoji="0" lang="en-US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lang="en-US" altLang="en-US" sz="2963" b="1" dirty="0" smtClean="0">
                <a:solidFill>
                  <a:prstClr val="black"/>
                </a:solidFill>
                <a:latin typeface="Times New Roman" pitchFamily="18" charset="0"/>
              </a:rPr>
              <a:t>12</a:t>
            </a:r>
            <a:r>
              <a:rPr kumimoji="0" lang="en-US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296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296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202</a:t>
            </a:r>
            <a:r>
              <a:rPr kumimoji="0" lang="en-US" altLang="en-US" sz="2963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4</a:t>
            </a:r>
            <a:endParaRPr kumimoji="0" lang="en-US" altLang="en-US" sz="296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8" y="560903"/>
            <a:ext cx="3708401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108851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963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296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5DB9CB-4A81-D4EB-6432-B1E43E328CDE}"/>
              </a:ext>
            </a:extLst>
          </p:cNvPr>
          <p:cNvSpPr txBox="1"/>
          <p:nvPr/>
        </p:nvSpPr>
        <p:spPr>
          <a:xfrm>
            <a:off x="1391920" y="2690336"/>
            <a:ext cx="9885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biết đường gấp khúc thông qua hình ảnh trực quan.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Tính được độ dài đường gấp khúc khi biết độ dài các đoạn thẳng.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Nhận dạng được hình tứ giác thông qua việc sử dụng đồ dùng học tập các nhân hoặc vật thật.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0139" y="612126"/>
            <a:ext cx="9958959" cy="658835"/>
            <a:chOff x="857087" y="446662"/>
            <a:chExt cx="9958959" cy="658835"/>
          </a:xfrm>
        </p:grpSpPr>
        <p:sp>
          <p:nvSpPr>
            <p:cNvPr id="3" name="TextBox 2"/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81578" y="1024675"/>
            <a:ext cx="7570933" cy="2416192"/>
            <a:chOff x="2581578" y="1198843"/>
            <a:chExt cx="7570933" cy="241619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282150" y="2582511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5cm</a:t>
            </a:r>
          </a:p>
        </p:txBody>
      </p:sp>
      <p:sp>
        <p:nvSpPr>
          <p:cNvPr id="26" name="TextBox 25"/>
          <p:cNvSpPr txBox="1"/>
          <p:nvPr/>
        </p:nvSpPr>
        <p:spPr>
          <a:xfrm rot="18839619">
            <a:off x="6557894" y="1799316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sp>
        <p:nvSpPr>
          <p:cNvPr id="27" name="TextBox 26"/>
          <p:cNvSpPr txBox="1"/>
          <p:nvPr/>
        </p:nvSpPr>
        <p:spPr>
          <a:xfrm rot="2506754">
            <a:off x="8525662" y="179674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359604" y="3159412"/>
            <a:ext cx="7244444" cy="3509906"/>
            <a:chOff x="2359604" y="3159412"/>
            <a:chExt cx="7244444" cy="3509906"/>
          </a:xfrm>
        </p:grpSpPr>
        <p:sp>
          <p:nvSpPr>
            <p:cNvPr id="28" name="Rounded Rectangle 27"/>
            <p:cNvSpPr/>
            <p:nvPr/>
          </p:nvSpPr>
          <p:spPr>
            <a:xfrm>
              <a:off x="2359604" y="3159412"/>
              <a:ext cx="7244444" cy="3509906"/>
            </a:xfrm>
            <a:prstGeom prst="roundRect">
              <a:avLst>
                <a:gd name="adj" fmla="val 1804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0289" y="3423944"/>
              <a:ext cx="56469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giải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ABCD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+       +       =        (cm)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      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Đáp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       cm.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7947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773832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54727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627093" y="4754060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6248597" y="5456674"/>
              <a:ext cx="593870" cy="5556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890836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2148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88162" y="4819956"/>
            <a:ext cx="427654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00098" y="4819956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9348" y="5528742"/>
            <a:ext cx="47236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89234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VẬN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991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45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515"/>
            <a:ext cx="12192000" cy="68064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 descr="1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158" y="5165770"/>
            <a:ext cx="2000085" cy="17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1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60" y="2245021"/>
            <a:ext cx="4716383" cy="352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79" y="3792638"/>
            <a:ext cx="3172213" cy="2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21" y="0"/>
            <a:ext cx="7556554" cy="689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19" y="666383"/>
            <a:ext cx="2978043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3521" y="3594288"/>
            <a:ext cx="462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0548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 action="ppaction://noaction"/>
          </p:cNvPr>
          <p:cNvSpPr/>
          <p:nvPr/>
        </p:nvSpPr>
        <p:spPr>
          <a:xfrm>
            <a:off x="2111443" y="4715522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83470" y="3106286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 action="ppaction://noaction"/>
          </p:cNvPr>
          <p:cNvSpPr/>
          <p:nvPr/>
        </p:nvSpPr>
        <p:spPr>
          <a:xfrm rot="689854">
            <a:off x="4714896" y="385624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6880" y="737235"/>
            <a:ext cx="5892800" cy="187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0160" y="743585"/>
            <a:ext cx="7163894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3520" y="756920"/>
            <a:ext cx="6847840" cy="1948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670</Words>
  <Application>Microsoft Office PowerPoint</Application>
  <PresentationFormat>Custom</PresentationFormat>
  <Paragraphs>177</Paragraphs>
  <Slides>24</Slides>
  <Notes>4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3_Office Theme</vt:lpstr>
      <vt:lpstr>1_Office Theme</vt:lpstr>
      <vt:lpstr>4_Office 主题</vt:lpstr>
      <vt:lpstr>Office Theme</vt:lpstr>
      <vt:lpstr>2_Office Theme</vt:lpstr>
      <vt:lpstr>4_Office Theme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31</cp:revision>
  <dcterms:created xsi:type="dcterms:W3CDTF">2021-05-19T13:36:00Z</dcterms:created>
  <dcterms:modified xsi:type="dcterms:W3CDTF">2024-12-16T14:36:47Z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