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3"/>
  </p:notesMasterIdLst>
  <p:sldIdLst>
    <p:sldId id="317" r:id="rId2"/>
    <p:sldId id="258" r:id="rId3"/>
    <p:sldId id="318" r:id="rId4"/>
    <p:sldId id="321" r:id="rId5"/>
    <p:sldId id="322" r:id="rId6"/>
    <p:sldId id="353" r:id="rId7"/>
    <p:sldId id="261" r:id="rId8"/>
    <p:sldId id="352" r:id="rId9"/>
    <p:sldId id="354" r:id="rId10"/>
    <p:sldId id="325" r:id="rId11"/>
    <p:sldId id="327" r:id="rId12"/>
    <p:sldId id="326" r:id="rId13"/>
    <p:sldId id="329" r:id="rId14"/>
    <p:sldId id="330" r:id="rId15"/>
    <p:sldId id="331" r:id="rId16"/>
    <p:sldId id="332" r:id="rId17"/>
    <p:sldId id="333" r:id="rId18"/>
    <p:sldId id="334" r:id="rId19"/>
    <p:sldId id="335" r:id="rId20"/>
    <p:sldId id="355" r:id="rId21"/>
    <p:sldId id="356" r:id="rId22"/>
    <p:sldId id="337" r:id="rId23"/>
    <p:sldId id="338" r:id="rId24"/>
    <p:sldId id="339" r:id="rId25"/>
    <p:sldId id="340" r:id="rId26"/>
    <p:sldId id="341" r:id="rId27"/>
    <p:sldId id="342" r:id="rId28"/>
    <p:sldId id="343" r:id="rId29"/>
    <p:sldId id="345" r:id="rId30"/>
    <p:sldId id="346" r:id="rId31"/>
    <p:sldId id="347" r:id="rId32"/>
    <p:sldId id="344" r:id="rId33"/>
    <p:sldId id="348" r:id="rId34"/>
    <p:sldId id="349" r:id="rId35"/>
    <p:sldId id="350" r:id="rId36"/>
    <p:sldId id="358" r:id="rId37"/>
    <p:sldId id="359" r:id="rId38"/>
    <p:sldId id="357" r:id="rId39"/>
    <p:sldId id="351" r:id="rId40"/>
    <p:sldId id="290" r:id="rId41"/>
    <p:sldId id="256" r:id="rId42"/>
  </p:sldIdLst>
  <p:sldSz cx="9144000" cy="5143500" type="screen16x9"/>
  <p:notesSz cx="6858000" cy="9144000"/>
  <p:embeddedFontLst>
    <p:embeddedFont>
      <p:font typeface="Patrick Hand SC" panose="020B0604020202020204" charset="0"/>
      <p:regular r:id="rId44"/>
    </p:embeddedFont>
    <p:embeddedFont>
      <p:font typeface="Patrick Hand" panose="020B0604020202020204" charset="0"/>
      <p:regular r:id="rId45"/>
    </p:embeddedFont>
    <p:embeddedFont>
      <p:font typeface="HP001 4 hàng" panose="020B0604020202020204" charset="0"/>
      <p:regular r:id="rId46"/>
      <p:bold r:id="rId47"/>
    </p:embeddedFont>
    <p:embeddedFont>
      <p:font typeface="HP001 4 hang 1 ô ly" panose="020B0604020202020204" charset="0"/>
      <p:bold r:id="rId48"/>
    </p:embeddedFont>
    <p:embeddedFont>
      <p:font typeface="Cambria" panose="02040503050406030204" pitchFamily="18" charset="0"/>
      <p:regular r:id="rId49"/>
      <p:bold r:id="rId50"/>
      <p:italic r:id="rId51"/>
      <p:boldItalic r:id="rId52"/>
    </p:embeddedFon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98D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05385A-E96A-47B9-987A-C939D41442C1}">
  <a:tblStyle styleId="{3305385A-E96A-47B9-987A-C939D41442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2819" autoAdjust="0"/>
  </p:normalViewPr>
  <p:slideViewPr>
    <p:cSldViewPr snapToGrid="0">
      <p:cViewPr varScale="1">
        <p:scale>
          <a:sx n="97" d="100"/>
          <a:sy n="97" d="100"/>
        </p:scale>
        <p:origin x="81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9171" units="1/cm"/>
          <inkml:channelProperty channel="T" name="resolution" value="1" units="1/dev"/>
        </inkml:channelProperties>
      </inkml:inkSource>
      <inkml:timestamp xml:id="ts0" timeString="2025-03-17T01:16:20.771"/>
    </inkml:context>
    <inkml:brush xml:id="br0">
      <inkml:brushProperty name="width" value="0.05292" units="cm"/>
      <inkml:brushProperty name="height" value="0.05292" units="cm"/>
      <inkml:brushProperty name="color" value="#FF0000"/>
    </inkml:brush>
  </inkml:definitions>
  <inkml:trace contextRef="#ctx0" brushRef="#br0">10232 5173 0,'-30'30'79,"30"0"-64,-30 0-15,30 31 16,-30-1-1,30 0 1,0-30 0,-30-30-1,30 30-15,-30 0 47,30 30 219,-30-60-266,30 30 15,0 30 1,0-29 0,-30-1-1,30 0 1,-31-30 140,31-30-140,31 0-1,-31-1-15,30 1 16,0-30-16,30 0 16,-30 0-1,30 0-15,-30-30 0,31 59 16,-31-29 0,0 0-16,30 0 15,-60 30 235,-30 30-234,-30 0-16,30 0 15,-61 60 1,-29-30-16,60 30 16,-1-30-16,31 0 15,0 1-15,0-31 141,60 0-125,0-61-16,91-29 15,-31 30-15,-60 0 16,30 30-16,-60 0 15,30-30 1,-30 90 218,0 0-218,-30 0-16,30 0 16</inkml:trace>
  <inkml:trace contextRef="#ctx0" brushRef="#br0" timeOffset="4821.2989">23414 8963 0,'0'-30'141,"-30"90"-126,0-30 1,-1 60-16,-29-29 15,60-1-15,-30 30 16,0-30-16,0 30 16,0-29-16,-30-1 15,60-30-15,0 30 16,-60-60 0,60 30-16,0 30 31,-31-30-16,31 0-15,0-60 125,0 0-109,0 0-16,0-30 16,31 0-16,-31-30 15,30 29-15,0 1 16,0-30-16,0 30 16,30-30-16,-30-1 15,-30 31-15,0 0 16,30 0-16,0 30 15,-30 0 1,0-30-16,0-1 16,-30 61 156,0 61-157,30-31-15,0 0 16,-30 30-16,-30 60 15,-30-30-15,90-29 16,-30 29-16,30-60 16,0 0-16,-31 0 15,31 0-15,0 0 16,-30 30 0,30-29-1,0-62 110,30-29-109,61 0-16</inkml:trace>
  <inkml:trace contextRef="#ctx0" brushRef="#br0" timeOffset="7310.0778">1144 10256 0,'0'31'62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740506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12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92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5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030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074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11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446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102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19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40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77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490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77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527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82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36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59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94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3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2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62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48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59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992625" y="1305975"/>
            <a:ext cx="2950800" cy="10557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992625" y="2449425"/>
            <a:ext cx="2950800" cy="138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1905000" y="1657350"/>
            <a:ext cx="53340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1905000" y="3304625"/>
            <a:ext cx="5334000" cy="524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01400" y="3201263"/>
            <a:ext cx="371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4301400" y="1293338"/>
            <a:ext cx="3713700" cy="1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7" r:id="rId4"/>
    <p:sldLayoutId id="2147483658" r:id="rId5"/>
    <p:sldLayoutId id="2147483660"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6.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 Id="rId9" Type="http://schemas.microsoft.com/office/2007/relationships/hdphoto" Target="../media/hdphoto10.wdp"/></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7.wdp"/><Relationship Id="rId7"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 Id="rId9" Type="http://schemas.microsoft.com/office/2007/relationships/hdphoto" Target="../media/hdphoto8.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ustomXml" Target="../ink/ink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5"/>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11181" y="1170802"/>
            <a:ext cx="1538093"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369610" y="1229466"/>
            <a:ext cx="1589796"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22103" y="3474022"/>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2082"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6962102" y="2797044"/>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1202269" y="2730469"/>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40"/>
          <p:cNvSpPr txBox="1">
            <a:spLocks noGrp="1"/>
          </p:cNvSpPr>
          <p:nvPr>
            <p:ph type="title"/>
          </p:nvPr>
        </p:nvSpPr>
        <p:spPr>
          <a:xfrm>
            <a:off x="360654" y="980122"/>
            <a:ext cx="8339329" cy="184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HP001 4 hang 1 ô ly" panose="020B0603050302020204" pitchFamily="34" charset="0"/>
              </a:rPr>
              <a:t>Bài</a:t>
            </a:r>
            <a:r>
              <a:rPr lang="en-US" sz="3200" dirty="0">
                <a:latin typeface="HP001 4 hang 1 ô ly" panose="020B0603050302020204" pitchFamily="34" charset="0"/>
              </a:rPr>
              <a:t> 15</a:t>
            </a:r>
            <a:r>
              <a:rPr lang="en-US" sz="3200">
                <a:latin typeface="HP001 4 hang 1 ô ly" panose="020B0603050302020204" pitchFamily="34" charset="0"/>
              </a:rPr>
              <a:t>: </a:t>
            </a:r>
            <a:r>
              <a:rPr lang="en-US" sz="3200" smtClean="0">
                <a:latin typeface="HP001 4 hang 1 ô ly" panose="020B0603050302020204" pitchFamily="34" charset="0"/>
              </a:rPr>
              <a:t>Những con sao biển</a:t>
            </a:r>
            <a:endParaRPr lang="en-US" sz="3200" b="1" dirty="0">
              <a:latin typeface="HP001 4 hang 1 ô ly" panose="020B0603050302020204" pitchFamily="34" charset="0"/>
            </a:endParaRPr>
          </a:p>
        </p:txBody>
      </p:sp>
      <p:sp>
        <p:nvSpPr>
          <p:cNvPr id="2" name="TextBox 1"/>
          <p:cNvSpPr txBox="1"/>
          <p:nvPr/>
        </p:nvSpPr>
        <p:spPr>
          <a:xfrm>
            <a:off x="444121" y="492215"/>
            <a:ext cx="8211847" cy="1015663"/>
          </a:xfrm>
          <a:prstGeom prst="rect">
            <a:avLst/>
          </a:prstGeom>
          <a:noFill/>
        </p:spPr>
        <p:txBody>
          <a:bodyPr wrap="square" rtlCol="0">
            <a:spAutoFit/>
          </a:bodyPr>
          <a:lstStyle/>
          <a:p>
            <a:pPr algn="ctr"/>
            <a:r>
              <a:rPr lang="en-US" sz="3000" b="1" dirty="0" err="1" smtClean="0">
                <a:latin typeface="HP001 4 hang 1 ô ly" panose="020B0603050302020204" pitchFamily="34" charset="0"/>
              </a:rPr>
              <a:t>Thứ</a:t>
            </a:r>
            <a:r>
              <a:rPr lang="en-US" sz="3000" b="1" dirty="0" smtClean="0">
                <a:latin typeface="HP001 4 hang 1 ô ly" panose="020B0603050302020204" pitchFamily="34" charset="0"/>
              </a:rPr>
              <a:t> </a:t>
            </a:r>
            <a:r>
              <a:rPr lang="en-US" sz="3000" b="1" dirty="0" err="1" smtClean="0">
                <a:latin typeface="HP001 4 hang 1 ô ly" panose="020B0603050302020204" pitchFamily="34" charset="0"/>
              </a:rPr>
              <a:t>Hai</a:t>
            </a:r>
            <a:r>
              <a:rPr lang="en-US" sz="3000" b="1" dirty="0" smtClean="0">
                <a:latin typeface="HP001 4 hang 1 ô ly" panose="020B0603050302020204" pitchFamily="34" charset="0"/>
              </a:rPr>
              <a:t> </a:t>
            </a:r>
            <a:r>
              <a:rPr lang="en-US" sz="3000" b="1" dirty="0" err="1" smtClean="0">
                <a:latin typeface="HP001 4 hang 1 ô ly" panose="020B0603050302020204" pitchFamily="34" charset="0"/>
              </a:rPr>
              <a:t>ngày</a:t>
            </a:r>
            <a:r>
              <a:rPr lang="en-US" sz="3000" b="1" dirty="0" smtClean="0">
                <a:latin typeface="HP001 4 hang 1 ô ly" panose="020B0603050302020204" pitchFamily="34" charset="0"/>
              </a:rPr>
              <a:t> 17 </a:t>
            </a:r>
            <a:r>
              <a:rPr lang="en-US" sz="3000" b="1" dirty="0" err="1" smtClean="0">
                <a:latin typeface="HP001 4 hang 1 ô ly" panose="020B0603050302020204" pitchFamily="34" charset="0"/>
              </a:rPr>
              <a:t>tháng</a:t>
            </a:r>
            <a:r>
              <a:rPr lang="en-US" sz="3000" b="1" dirty="0" smtClean="0">
                <a:latin typeface="HP001 4 hang 1 ô ly" panose="020B0603050302020204" pitchFamily="34" charset="0"/>
              </a:rPr>
              <a:t> 3 </a:t>
            </a:r>
            <a:r>
              <a:rPr lang="en-US" sz="3000" b="1" dirty="0" err="1" smtClean="0">
                <a:latin typeface="HP001 4 hang 1 ô ly" panose="020B0603050302020204" pitchFamily="34" charset="0"/>
              </a:rPr>
              <a:t>năm</a:t>
            </a:r>
            <a:r>
              <a:rPr lang="en-US" sz="3000" b="1" dirty="0" smtClean="0">
                <a:latin typeface="HP001 4 hang 1 ô ly" panose="020B0603050302020204" pitchFamily="34" charset="0"/>
              </a:rPr>
              <a:t> 2025</a:t>
            </a:r>
          </a:p>
          <a:p>
            <a:pPr algn="ctr"/>
            <a:r>
              <a:rPr lang="en-US" sz="3000" b="1" u="sng" dirty="0" err="1" smtClean="0">
                <a:latin typeface="HP001 4 hang 1 ô ly" panose="020B0603050302020204" pitchFamily="34" charset="0"/>
              </a:rPr>
              <a:t>Tiếng</a:t>
            </a:r>
            <a:r>
              <a:rPr lang="en-US" sz="3000" b="1" u="sng" dirty="0" smtClean="0">
                <a:latin typeface="HP001 4 hang 1 ô ly" panose="020B0603050302020204" pitchFamily="34" charset="0"/>
              </a:rPr>
              <a:t> </a:t>
            </a:r>
            <a:r>
              <a:rPr lang="en-US" sz="3000" b="1" u="sng" dirty="0" err="1" smtClean="0">
                <a:latin typeface="HP001 4 hang 1 ô ly" panose="020B0603050302020204" pitchFamily="34" charset="0"/>
              </a:rPr>
              <a:t>Việt</a:t>
            </a:r>
            <a:endParaRPr lang="en-US" sz="3000" b="1" u="sng" dirty="0">
              <a:latin typeface="HP001 4 hang 1 ô ly" panose="020B0603050302020204" pitchFamily="34" charset="0"/>
            </a:endParaRPr>
          </a:p>
        </p:txBody>
      </p:sp>
    </p:spTree>
    <p:extLst>
      <p:ext uri="{BB962C8B-B14F-4D97-AF65-F5344CB8AC3E}">
        <p14:creationId xmlns:p14="http://schemas.microsoft.com/office/powerpoint/2010/main" val="2554792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547975" y="1571282"/>
            <a:ext cx="8147406"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Giải nghĩa từ</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94350" y="1644288"/>
            <a:ext cx="7556518"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 Thủy triều: </a:t>
            </a:r>
            <a:r>
              <a:rPr lang="en-US" sz="2800">
                <a:latin typeface="Cambria" panose="02040503050406030204" pitchFamily="18" charset="0"/>
                <a:ea typeface="Cambria" panose="02040503050406030204" pitchFamily="18" charset="0"/>
              </a:rPr>
              <a:t>hiện tượng nước biển dâng lên, rút xuống một vài lần trong ngày.</a:t>
            </a:r>
          </a:p>
        </p:txBody>
      </p:sp>
      <p:sp>
        <p:nvSpPr>
          <p:cNvPr id="44" name="Rounded Rectangle 43"/>
          <p:cNvSpPr/>
          <p:nvPr/>
        </p:nvSpPr>
        <p:spPr>
          <a:xfrm>
            <a:off x="547975" y="3074238"/>
            <a:ext cx="8147406" cy="84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6550" y="3204459"/>
            <a:ext cx="5891743"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 Dạt </a:t>
            </a:r>
            <a:r>
              <a:rPr lang="en-US" sz="2800">
                <a:latin typeface="Cambria" panose="02040503050406030204" pitchFamily="18" charset="0"/>
                <a:ea typeface="Cambria" panose="02040503050406030204" pitchFamily="18" charset="0"/>
              </a:rPr>
              <a:t>(lên bờ): bị sóng đẩy lên bờ.</a:t>
            </a:r>
          </a:p>
        </p:txBody>
      </p:sp>
    </p:spTree>
    <p:extLst>
      <p:ext uri="{BB962C8B-B14F-4D97-AF65-F5344CB8AC3E}">
        <p14:creationId xmlns:p14="http://schemas.microsoft.com/office/powerpoint/2010/main" val="28416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
        <p:nvSpPr>
          <p:cNvPr id="3" name="Oval 2"/>
          <p:cNvSpPr/>
          <p:nvPr/>
        </p:nvSpPr>
        <p:spPr>
          <a:xfrm>
            <a:off x="51373" y="57535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1</a:t>
            </a:r>
          </a:p>
        </p:txBody>
      </p:sp>
      <p:sp>
        <p:nvSpPr>
          <p:cNvPr id="4" name="Oval 3"/>
          <p:cNvSpPr/>
          <p:nvPr/>
        </p:nvSpPr>
        <p:spPr>
          <a:xfrm>
            <a:off x="20550" y="2012022"/>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2</a:t>
            </a:r>
          </a:p>
        </p:txBody>
      </p:sp>
      <p:sp>
        <p:nvSpPr>
          <p:cNvPr id="5" name="Oval 4"/>
          <p:cNvSpPr/>
          <p:nvPr/>
        </p:nvSpPr>
        <p:spPr>
          <a:xfrm>
            <a:off x="32728" y="350023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3</a:t>
            </a:r>
          </a:p>
        </p:txBody>
      </p:sp>
    </p:spTree>
    <p:extLst>
      <p:ext uri="{BB962C8B-B14F-4D97-AF65-F5344CB8AC3E}">
        <p14:creationId xmlns:p14="http://schemas.microsoft.com/office/powerpoint/2010/main" val="14338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2">
                                            <p:txEl>
                                              <p:pRg st="2" end="2"/>
                                            </p:txEl>
                                          </p:spTgt>
                                        </p:tgtEl>
                                        <p:attrNameLst>
                                          <p:attrName>style.color</p:attrName>
                                        </p:attrNameLst>
                                      </p:cBhvr>
                                      <p:to>
                                        <a:schemeClr val="accent2"/>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2">
                                            <p:txEl>
                                              <p:pRg st="3" end="3"/>
                                            </p:txEl>
                                          </p:spTgt>
                                        </p:tgtEl>
                                        <p:attrNameLst>
                                          <p:attrName>style.color</p:attrName>
                                        </p:attrNameLst>
                                      </p:cBhvr>
                                      <p:to>
                                        <a:srgbClr val="7030A0"/>
                                      </p:to>
                                    </p:animClr>
                                  </p:childTnLst>
                                </p:cTn>
                              </p:par>
                              <p:par>
                                <p:cTn id="13" presetID="3" presetClass="emph" presetSubtype="2" fill="hold" nodeType="withEffect">
                                  <p:stCondLst>
                                    <p:cond delay="0"/>
                                  </p:stCondLst>
                                  <p:childTnLst>
                                    <p:animClr clrSpc="rgb" dir="cw">
                                      <p:cBhvr override="childStyle">
                                        <p:cTn id="14" dur="2000" fill="hold"/>
                                        <p:tgtEl>
                                          <p:spTgt spid="2">
                                            <p:txEl>
                                              <p:pRg st="4" end="4"/>
                                            </p:txEl>
                                          </p:spTgt>
                                        </p:tgtEl>
                                        <p:attrNameLst>
                                          <p:attrName>style.color</p:attrName>
                                        </p:attrNameLst>
                                      </p:cBhvr>
                                      <p:to>
                                        <a:srgbClr val="7030A0"/>
                                      </p:to>
                                    </p:animClr>
                                  </p:childTnLst>
                                </p:cTn>
                              </p:par>
                              <p:par>
                                <p:cTn id="15" presetID="3" presetClass="emph" presetSubtype="2" fill="hold" nodeType="withEffect">
                                  <p:stCondLst>
                                    <p:cond delay="0"/>
                                  </p:stCondLst>
                                  <p:childTnLst>
                                    <p:animClr clrSpc="rgb" dir="cw">
                                      <p:cBhvr override="childStyle">
                                        <p:cTn id="16" dur="2000" fill="hold"/>
                                        <p:tgtEl>
                                          <p:spTgt spid="2">
                                            <p:txEl>
                                              <p:pRg st="5" end="5"/>
                                            </p:txEl>
                                          </p:spTgt>
                                        </p:tgtEl>
                                        <p:attrNameLst>
                                          <p:attrName>style.color</p:attrName>
                                        </p:attrNameLst>
                                      </p:cBhvr>
                                      <p:to>
                                        <a:srgbClr val="7030A0"/>
                                      </p:to>
                                    </p:animClr>
                                  </p:childTnLst>
                                </p:cTn>
                              </p:par>
                              <p:par>
                                <p:cTn id="17" presetID="3" presetClass="emph" presetSubtype="2" fill="hold" nodeType="withEffect">
                                  <p:stCondLst>
                                    <p:cond delay="0"/>
                                  </p:stCondLst>
                                  <p:childTnLst>
                                    <p:animClr clrSpc="rgb" dir="cw">
                                      <p:cBhvr override="childStyle">
                                        <p:cTn id="18" dur="2000" fill="hold"/>
                                        <p:tgtEl>
                                          <p:spTgt spid="2">
                                            <p:txEl>
                                              <p:pRg st="6" end="6"/>
                                            </p:txEl>
                                          </p:spTgt>
                                        </p:tgtEl>
                                        <p:attrNameLst>
                                          <p:attrName>style.color</p:attrName>
                                        </p:attrNameLst>
                                      </p:cBhvr>
                                      <p:to>
                                        <a:srgbClr val="7030A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2">
                                            <p:txEl>
                                              <p:pRg st="7" end="7"/>
                                            </p:txEl>
                                          </p:spTgt>
                                        </p:tgtEl>
                                        <p:attrNameLst>
                                          <p:attrName>style.color</p:attrName>
                                        </p:attrNameLst>
                                      </p:cBhvr>
                                      <p:to>
                                        <a:srgbClr val="00B0E0"/>
                                      </p:to>
                                    </p:animClr>
                                  </p:childTnLst>
                                </p:cTn>
                              </p:par>
                              <p:par>
                                <p:cTn id="23" presetID="3" presetClass="emph" presetSubtype="2" fill="hold" nodeType="withEffect">
                                  <p:stCondLst>
                                    <p:cond delay="0"/>
                                  </p:stCondLst>
                                  <p:childTnLst>
                                    <p:animClr clrSpc="rgb" dir="cw">
                                      <p:cBhvr override="childStyle">
                                        <p:cTn id="24" dur="2000" fill="hold"/>
                                        <p:tgtEl>
                                          <p:spTgt spid="2">
                                            <p:txEl>
                                              <p:pRg st="8" end="8"/>
                                            </p:txEl>
                                          </p:spTgt>
                                        </p:tgtEl>
                                        <p:attrNameLst>
                                          <p:attrName>style.color</p:attrName>
                                        </p:attrNameLst>
                                      </p:cBhvr>
                                      <p:to>
                                        <a:srgbClr val="00B0E0"/>
                                      </p:to>
                                    </p:animClr>
                                  </p:childTnLst>
                                </p:cTn>
                              </p:par>
                              <p:par>
                                <p:cTn id="25" presetID="3" presetClass="emph" presetSubtype="2" fill="hold" nodeType="withEffect">
                                  <p:stCondLst>
                                    <p:cond delay="0"/>
                                  </p:stCondLst>
                                  <p:childTnLst>
                                    <p:animClr clrSpc="rgb" dir="cw">
                                      <p:cBhvr override="childStyle">
                                        <p:cTn id="26" dur="2000" fill="hold"/>
                                        <p:tgtEl>
                                          <p:spTgt spid="2">
                                            <p:txEl>
                                              <p:pRg st="9" end="9"/>
                                            </p:txEl>
                                          </p:spTgt>
                                        </p:tgtEl>
                                        <p:attrNameLst>
                                          <p:attrName>style.color</p:attrName>
                                        </p:attrNameLst>
                                      </p:cBhvr>
                                      <p:to>
                                        <a:srgbClr val="00B0E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F của tuần: Sao biển... đi bộ trên c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5 sự thật đáng ngạc nhiên về “Nữ hoàng đáy đại dương”: Sao biển"/>
          <p:cNvPicPr>
            <a:picLocks noChangeAspect="1" noChangeArrowheads="1"/>
          </p:cNvPicPr>
          <p:nvPr/>
        </p:nvPicPr>
        <p:blipFill rotWithShape="1">
          <a:blip r:embed="rId2">
            <a:extLst>
              <a:ext uri="{28A0092B-C50C-407E-A947-70E740481C1C}">
                <a14:useLocalDpi xmlns:a14="http://schemas.microsoft.com/office/drawing/2010/main" val="0"/>
              </a:ext>
            </a:extLst>
          </a:blip>
          <a:srcRect l="10467" r="1637" b="18143"/>
          <a:stretch/>
        </p:blipFill>
        <p:spPr bwMode="auto">
          <a:xfrm>
            <a:off x="1605147" y="320937"/>
            <a:ext cx="3009014"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Sao Biển – Năng Lực Tái Tạo Thần Kỳ Và Những Điều Thú Vị"/>
          <p:cNvPicPr>
            <a:picLocks noChangeAspect="1" noChangeArrowheads="1"/>
          </p:cNvPicPr>
          <p:nvPr/>
        </p:nvPicPr>
        <p:blipFill rotWithShape="1">
          <a:blip r:embed="rId3">
            <a:extLst>
              <a:ext uri="{28A0092B-C50C-407E-A947-70E740481C1C}">
                <a14:useLocalDpi xmlns:a14="http://schemas.microsoft.com/office/drawing/2010/main" val="0"/>
              </a:ext>
            </a:extLst>
          </a:blip>
          <a:srcRect l="14186" t="1524" r="12494" b="722"/>
          <a:stretch/>
        </p:blipFill>
        <p:spPr bwMode="auto">
          <a:xfrm>
            <a:off x="5355771" y="320937"/>
            <a:ext cx="2249716" cy="2249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Sea Star - Aqua Photograph by Al Powell Photography USA"/>
          <p:cNvPicPr>
            <a:picLocks noChangeAspect="1" noChangeArrowheads="1"/>
          </p:cNvPicPr>
          <p:nvPr/>
        </p:nvPicPr>
        <p:blipFill rotWithShape="1">
          <a:blip r:embed="rId4">
            <a:extLst>
              <a:ext uri="{28A0092B-C50C-407E-A947-70E740481C1C}">
                <a14:useLocalDpi xmlns:a14="http://schemas.microsoft.com/office/drawing/2010/main" val="0"/>
              </a:ext>
            </a:extLst>
          </a:blip>
          <a:srcRect l="20958" t="13809" r="18936" b="11059"/>
          <a:stretch/>
        </p:blipFill>
        <p:spPr bwMode="auto">
          <a:xfrm>
            <a:off x="1605147" y="2570653"/>
            <a:ext cx="2278701" cy="2278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Specieswatch: the strange and amazing common starfish | Marine life | The  Guardian"/>
          <p:cNvPicPr>
            <a:picLocks noChangeAspect="1" noChangeArrowheads="1"/>
          </p:cNvPicPr>
          <p:nvPr/>
        </p:nvPicPr>
        <p:blipFill rotWithShape="1">
          <a:blip r:embed="rId5">
            <a:extLst>
              <a:ext uri="{28A0092B-C50C-407E-A947-70E740481C1C}">
                <a14:useLocalDpi xmlns:a14="http://schemas.microsoft.com/office/drawing/2010/main" val="0"/>
              </a:ext>
            </a:extLst>
          </a:blip>
          <a:srcRect r="18892"/>
          <a:stretch/>
        </p:blipFill>
        <p:spPr bwMode="auto">
          <a:xfrm>
            <a:off x="4595092" y="2746234"/>
            <a:ext cx="3010395"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29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4167" y1="12667" x2="81083" y2="14250"/>
                        <a14:foregroundMark x1="81083" y1="14250" x2="74167" y2="21167"/>
                        <a14:foregroundMark x1="74667" y1="10000" x2="71500" y2="10000"/>
                        <a14:foregroundMark x1="80500" y1="12667" x2="82667" y2="16417"/>
                        <a14:foregroundMark x1="82667" y1="16417" x2="80000" y2="10000"/>
                        <a14:foregroundMark x1="80000" y1="10000" x2="70500" y2="24333"/>
                        <a14:foregroundMark x1="74667" y1="13250" x2="69917" y2="14833"/>
                        <a14:foregroundMark x1="69917" y1="28583" x2="69917" y2="28583"/>
                        <a14:foregroundMark x1="77333" y1="10583" x2="85250" y2="15833"/>
                        <a14:foregroundMark x1="85250" y1="15833" x2="69917" y2="28583"/>
                      </a14:backgroundRemoval>
                    </a14:imgEffect>
                  </a14:imgLayer>
                </a14:imgProps>
              </a:ext>
              <a:ext uri="{28A0092B-C50C-407E-A947-70E740481C1C}">
                <a14:useLocalDpi xmlns:a14="http://schemas.microsoft.com/office/drawing/2010/main" val="0"/>
              </a:ext>
            </a:extLst>
          </a:blip>
          <a:srcRect/>
          <a:stretch>
            <a:fillRect/>
          </a:stretch>
        </p:blipFill>
        <p:spPr bwMode="auto">
          <a:xfrm>
            <a:off x="-650990" y="2238914"/>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043603"/>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vi-VN" sz="2800">
                <a:solidFill>
                  <a:schemeClr val="bg1">
                    <a:lumMod val="10000"/>
                  </a:schemeClr>
                </a:solidFill>
                <a:latin typeface="Cambria" panose="02040503050406030204" pitchFamily="18" charset="0"/>
                <a:ea typeface="Cambria" panose="02040503050406030204" pitchFamily="18" charset="0"/>
              </a:rPr>
              <a:t>Vì sao biển đông người nhưng người đàn ông lại chú ý đến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18972"/>
            <a:ext cx="6506253" cy="1973943"/>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lumMod val="10000"/>
                  </a:schemeClr>
                </a:solidFill>
                <a:latin typeface="Cambria" panose="02040503050406030204" pitchFamily="18" charset="0"/>
                <a:ea typeface="Cambria" panose="02040503050406030204" pitchFamily="18" charset="0"/>
              </a:rPr>
              <a:t>B</a:t>
            </a:r>
            <a:r>
              <a:rPr lang="vi-VN" sz="2800">
                <a:solidFill>
                  <a:schemeClr val="bg1">
                    <a:lumMod val="10000"/>
                  </a:schemeClr>
                </a:solidFill>
                <a:latin typeface="Cambria" panose="02040503050406030204" pitchFamily="18" charset="0"/>
                <a:ea typeface="Cambria" panose="02040503050406030204" pitchFamily="18" charset="0"/>
              </a:rPr>
              <a:t>iển đông người nhưng người đàn ông lại chú ý đến cậu bé </a:t>
            </a:r>
            <a:r>
              <a:rPr lang="en-US" sz="2800" b="1" i="1">
                <a:solidFill>
                  <a:schemeClr val="bg1">
                    <a:lumMod val="10000"/>
                  </a:schemeClr>
                </a:solidFill>
                <a:latin typeface="Cambria" panose="02040503050406030204" pitchFamily="18" charset="0"/>
                <a:ea typeface="Cambria" panose="02040503050406030204" pitchFamily="18" charset="0"/>
              </a:rPr>
              <a:t>vì ông thấy cậu bé liên tục cúi xuống nhặt thứ gì đó lên rồi thả xuống biển.</a:t>
            </a:r>
          </a:p>
        </p:txBody>
      </p:sp>
    </p:spTree>
    <p:extLst>
      <p:ext uri="{BB962C8B-B14F-4D97-AF65-F5344CB8AC3E}">
        <p14:creationId xmlns:p14="http://schemas.microsoft.com/office/powerpoint/2010/main" val="360015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001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17598"/>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Khi đến gần ông thấy cậu bé đang làm gì? </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046514" y="2565176"/>
            <a:ext cx="6908800" cy="1856290"/>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pc="-60">
                <a:solidFill>
                  <a:schemeClr val="bg1">
                    <a:lumMod val="10000"/>
                  </a:schemeClr>
                </a:solidFill>
                <a:latin typeface="Cambria" panose="02040503050406030204" pitchFamily="18" charset="0"/>
                <a:ea typeface="Cambria" panose="02040503050406030204" pitchFamily="18" charset="0"/>
              </a:rPr>
              <a:t>Khi đến gần, </a:t>
            </a:r>
            <a:r>
              <a:rPr lang="en-US" sz="2800" b="1" i="1" spc="-60">
                <a:solidFill>
                  <a:schemeClr val="bg1">
                    <a:lumMod val="10000"/>
                  </a:schemeClr>
                </a:solidFill>
                <a:latin typeface="Cambria" panose="02040503050406030204" pitchFamily="18" charset="0"/>
                <a:ea typeface="Cambria" panose="02040503050406030204" pitchFamily="18" charset="0"/>
              </a:rPr>
              <a:t>ô</a:t>
            </a:r>
            <a:r>
              <a:rPr lang="vi-VN" sz="2800" b="1" i="1" spc="-60">
                <a:solidFill>
                  <a:schemeClr val="bg1">
                    <a:lumMod val="10000"/>
                  </a:schemeClr>
                </a:solidFill>
                <a:latin typeface="Cambria" panose="02040503050406030204" pitchFamily="18" charset="0"/>
                <a:ea typeface="Cambria" panose="02040503050406030204" pitchFamily="18" charset="0"/>
              </a:rPr>
              <a:t>ng thấy cậu bé đang nhặt những con sao biển bị thủy triều đánh dạt lên bờ và thả chúng trở lại với đại dương. </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pic>
        <p:nvPicPr>
          <p:cNvPr id="7170"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868" y="2216391"/>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880736" y="3104563"/>
            <a:ext cx="6860717" cy="1597461"/>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spc="-60">
                <a:solidFill>
                  <a:schemeClr val="bg1">
                    <a:lumMod val="10000"/>
                  </a:schemeClr>
                </a:solidFill>
                <a:latin typeface="Cambria" panose="02040503050406030204" pitchFamily="18" charset="0"/>
                <a:ea typeface="Cambria" panose="02040503050406030204" pitchFamily="18" charset="0"/>
              </a:rPr>
              <a:t>Cậu làm như vậy </a:t>
            </a:r>
            <a:r>
              <a:rPr lang="vi-VN" sz="2800" b="1" i="1" spc="-60">
                <a:solidFill>
                  <a:schemeClr val="bg1">
                    <a:lumMod val="10000"/>
                  </a:schemeClr>
                </a:solidFill>
                <a:latin typeface="Cambria" panose="02040503050406030204" pitchFamily="18" charset="0"/>
                <a:ea typeface="Cambria" panose="02040503050406030204" pitchFamily="18" charset="0"/>
              </a:rPr>
              <a:t>vì cậu thấy những con sao biển sắp chết vì thiếu nước, cậu muốn giúp chúng.</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sp>
        <p:nvSpPr>
          <p:cNvPr id="3" name="Cloud Callout 2"/>
          <p:cNvSpPr/>
          <p:nvPr/>
        </p:nvSpPr>
        <p:spPr>
          <a:xfrm>
            <a:off x="1880736" y="741892"/>
            <a:ext cx="5268197" cy="2005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373996" y="1336411"/>
            <a:ext cx="4713653"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Vì sao cậu bé làm như vậy?</a:t>
            </a:r>
          </a:p>
        </p:txBody>
      </p:sp>
    </p:spTree>
    <p:extLst>
      <p:ext uri="{BB962C8B-B14F-4D97-AF65-F5344CB8AC3E}">
        <p14:creationId xmlns:p14="http://schemas.microsoft.com/office/powerpoint/2010/main" val="24942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00659"/>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3</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Người đàn ông nói gì về việc làm của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23082"/>
            <a:ext cx="6506253"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bg1">
                    <a:lumMod val="10000"/>
                  </a:schemeClr>
                </a:solidFill>
                <a:latin typeface="Cambria" panose="02040503050406030204" pitchFamily="18" charset="0"/>
                <a:ea typeface="Cambria" panose="02040503050406030204" pitchFamily="18" charset="0"/>
              </a:rPr>
              <a:t>Người đàn ông nói: </a:t>
            </a:r>
            <a:r>
              <a:rPr lang="vi-VN" sz="2800" b="1" i="1">
                <a:solidFill>
                  <a:schemeClr val="bg1">
                    <a:lumMod val="10000"/>
                  </a:schemeClr>
                </a:solidFill>
                <a:latin typeface="Cambria" panose="02040503050406030204" pitchFamily="18" charset="0"/>
                <a:ea typeface="Cambria" panose="02040503050406030204" pitchFamily="18" charset="0"/>
              </a:rPr>
              <a:t>Có hàng ngàn con sao biển như vậy, liệu cháu có thể giúp được tất cả chúng không?</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38"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1952851" y="540893"/>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296472" y="1070307"/>
            <a:ext cx="5079770" cy="1154227"/>
          </a:xfrm>
          <a:prstGeom prst="rect">
            <a:avLst/>
          </a:prstGeom>
          <a:noFill/>
        </p:spPr>
        <p:txBody>
          <a:bodyPr wrap="square" rtlCol="0">
            <a:spAutoFit/>
          </a:bodyPr>
          <a:lstStyle/>
          <a:p>
            <a:pPr algn="ctr">
              <a:lnSpc>
                <a:spcPct val="130000"/>
              </a:lnSpc>
            </a:pPr>
            <a:r>
              <a:rPr lang="en-US" sz="2800" b="1">
                <a:solidFill>
                  <a:schemeClr val="bg1">
                    <a:lumMod val="10000"/>
                  </a:schemeClr>
                </a:solidFill>
                <a:latin typeface="Cambria" panose="02040503050406030204" pitchFamily="18" charset="0"/>
                <a:ea typeface="Cambria" panose="02040503050406030204" pitchFamily="18" charset="0"/>
              </a:rPr>
              <a:t>Câu 4: </a:t>
            </a:r>
            <a:r>
              <a:rPr lang="vi-VN" sz="2800">
                <a:solidFill>
                  <a:schemeClr val="bg1">
                    <a:lumMod val="10000"/>
                  </a:schemeClr>
                </a:solidFill>
                <a:latin typeface="Cambria" panose="02040503050406030204" pitchFamily="18" charset="0"/>
                <a:ea typeface="Cambria" panose="02040503050406030204" pitchFamily="18" charset="0"/>
              </a:rPr>
              <a:t>Em hãy nói suy nghĩ của mình về việc làm của cậu bé?</a:t>
            </a: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30319" y="3931719"/>
            <a:ext cx="2357347"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THẢO LUẬN NHÓM</a:t>
            </a:r>
            <a:endParaRPr lang="en-US" sz="1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20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968191"/>
            <a:ext cx="8273509" cy="583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67735" y="1000167"/>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en-US" sz="2800" i="1">
                <a:solidFill>
                  <a:schemeClr val="bg1">
                    <a:lumMod val="10000"/>
                  </a:schemeClr>
                </a:solidFill>
                <a:latin typeface="Cambria" panose="02040503050406030204" pitchFamily="18" charset="0"/>
                <a:ea typeface="Cambria" panose="02040503050406030204" pitchFamily="18" charset="0"/>
              </a:rPr>
              <a:t>Những từ ngữ nào dưới đây chỉ hoạt động?</a:t>
            </a:r>
          </a:p>
        </p:txBody>
      </p:sp>
      <p:sp>
        <p:nvSpPr>
          <p:cNvPr id="39" name="Rounded Rectangle 38"/>
          <p:cNvSpPr/>
          <p:nvPr/>
        </p:nvSpPr>
        <p:spPr>
          <a:xfrm>
            <a:off x="455800" y="175181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cúi xuống</a:t>
            </a:r>
          </a:p>
        </p:txBody>
      </p:sp>
      <p:sp>
        <p:nvSpPr>
          <p:cNvPr id="41" name="Rounded Rectangle 40"/>
          <p:cNvSpPr/>
          <p:nvPr/>
        </p:nvSpPr>
        <p:spPr>
          <a:xfrm>
            <a:off x="441285" y="278958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dạo bộ</a:t>
            </a:r>
          </a:p>
        </p:txBody>
      </p:sp>
      <p:sp>
        <p:nvSpPr>
          <p:cNvPr id="42" name="Rounded Rectangle 41"/>
          <p:cNvSpPr/>
          <p:nvPr/>
        </p:nvSpPr>
        <p:spPr>
          <a:xfrm>
            <a:off x="455799" y="382735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biển</a:t>
            </a:r>
          </a:p>
        </p:txBody>
      </p:sp>
      <p:sp>
        <p:nvSpPr>
          <p:cNvPr id="43" name="Rounded Rectangle 42"/>
          <p:cNvSpPr/>
          <p:nvPr/>
        </p:nvSpPr>
        <p:spPr>
          <a:xfrm>
            <a:off x="3393385" y="1751810"/>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thả</a:t>
            </a:r>
          </a:p>
        </p:txBody>
      </p:sp>
      <p:sp>
        <p:nvSpPr>
          <p:cNvPr id="44" name="Rounded Rectangle 43"/>
          <p:cNvSpPr/>
          <p:nvPr/>
        </p:nvSpPr>
        <p:spPr>
          <a:xfrm>
            <a:off x="3393384" y="277729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người đàn ông</a:t>
            </a:r>
          </a:p>
        </p:txBody>
      </p:sp>
      <p:sp>
        <p:nvSpPr>
          <p:cNvPr id="45" name="Rounded Rectangle 44"/>
          <p:cNvSpPr/>
          <p:nvPr/>
        </p:nvSpPr>
        <p:spPr>
          <a:xfrm>
            <a:off x="3393383" y="388096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cậu bé</a:t>
            </a:r>
          </a:p>
        </p:txBody>
      </p:sp>
      <p:sp>
        <p:nvSpPr>
          <p:cNvPr id="46" name="Rounded Rectangle 45"/>
          <p:cNvSpPr/>
          <p:nvPr/>
        </p:nvSpPr>
        <p:spPr>
          <a:xfrm>
            <a:off x="6354879" y="1751188"/>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nhặt</a:t>
            </a:r>
          </a:p>
        </p:txBody>
      </p:sp>
      <p:sp>
        <p:nvSpPr>
          <p:cNvPr id="47" name="Rounded Rectangle 46"/>
          <p:cNvSpPr/>
          <p:nvPr/>
        </p:nvSpPr>
        <p:spPr>
          <a:xfrm>
            <a:off x="6354879" y="2777293"/>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sao biển</a:t>
            </a:r>
          </a:p>
        </p:txBody>
      </p:sp>
      <p:sp>
        <p:nvSpPr>
          <p:cNvPr id="48" name="Rounded Rectangle 47"/>
          <p:cNvSpPr/>
          <p:nvPr/>
        </p:nvSpPr>
        <p:spPr>
          <a:xfrm>
            <a:off x="6354879" y="388096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tiến lại</a:t>
            </a:r>
          </a:p>
        </p:txBody>
      </p:sp>
    </p:spTree>
    <p:extLst>
      <p:ext uri="{BB962C8B-B14F-4D97-AF65-F5344CB8AC3E}">
        <p14:creationId xmlns:p14="http://schemas.microsoft.com/office/powerpoint/2010/main" val="23335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9"/>
                                        </p:tgtEl>
                                        <p:attrNameLst>
                                          <p:attrName>fillcolor</p:attrName>
                                        </p:attrNameLst>
                                      </p:cBhvr>
                                      <p:to>
                                        <a:srgbClr val="FFBF4A"/>
                                      </p:to>
                                    </p:animClr>
                                    <p:set>
                                      <p:cBhvr>
                                        <p:cTn id="7" dur="2000" fill="hold"/>
                                        <p:tgtEl>
                                          <p:spTgt spid="39"/>
                                        </p:tgtEl>
                                        <p:attrNameLst>
                                          <p:attrName>fill.type</p:attrName>
                                        </p:attrNameLst>
                                      </p:cBhvr>
                                      <p:to>
                                        <p:strVal val="solid"/>
                                      </p:to>
                                    </p:set>
                                    <p:set>
                                      <p:cBhvr>
                                        <p:cTn id="8" dur="2000" fill="hold"/>
                                        <p:tgtEl>
                                          <p:spTgt spid="3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1"/>
                                        </p:tgtEl>
                                        <p:attrNameLst>
                                          <p:attrName>fillcolor</p:attrName>
                                        </p:attrNameLst>
                                      </p:cBhvr>
                                      <p:to>
                                        <a:srgbClr val="FFBF4A"/>
                                      </p:to>
                                    </p:animClr>
                                    <p:set>
                                      <p:cBhvr>
                                        <p:cTn id="11" dur="2000" fill="hold"/>
                                        <p:tgtEl>
                                          <p:spTgt spid="41"/>
                                        </p:tgtEl>
                                        <p:attrNameLst>
                                          <p:attrName>fill.type</p:attrName>
                                        </p:attrNameLst>
                                      </p:cBhvr>
                                      <p:to>
                                        <p:strVal val="solid"/>
                                      </p:to>
                                    </p:set>
                                    <p:set>
                                      <p:cBhvr>
                                        <p:cTn id="12" dur="2000" fill="hold"/>
                                        <p:tgtEl>
                                          <p:spTgt spid="4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3"/>
                                        </p:tgtEl>
                                        <p:attrNameLst>
                                          <p:attrName>fillcolor</p:attrName>
                                        </p:attrNameLst>
                                      </p:cBhvr>
                                      <p:to>
                                        <a:srgbClr val="FFBF4A"/>
                                      </p:to>
                                    </p:animClr>
                                    <p:set>
                                      <p:cBhvr>
                                        <p:cTn id="15" dur="2000" fill="hold"/>
                                        <p:tgtEl>
                                          <p:spTgt spid="43"/>
                                        </p:tgtEl>
                                        <p:attrNameLst>
                                          <p:attrName>fill.type</p:attrName>
                                        </p:attrNameLst>
                                      </p:cBhvr>
                                      <p:to>
                                        <p:strVal val="solid"/>
                                      </p:to>
                                    </p:set>
                                    <p:set>
                                      <p:cBhvr>
                                        <p:cTn id="16" dur="2000" fill="hold"/>
                                        <p:tgtEl>
                                          <p:spTgt spid="43"/>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6"/>
                                        </p:tgtEl>
                                        <p:attrNameLst>
                                          <p:attrName>fillcolor</p:attrName>
                                        </p:attrNameLst>
                                      </p:cBhvr>
                                      <p:to>
                                        <a:srgbClr val="FFBF4A"/>
                                      </p:to>
                                    </p:animClr>
                                    <p:set>
                                      <p:cBhvr>
                                        <p:cTn id="19" dur="2000" fill="hold"/>
                                        <p:tgtEl>
                                          <p:spTgt spid="46"/>
                                        </p:tgtEl>
                                        <p:attrNameLst>
                                          <p:attrName>fill.type</p:attrName>
                                        </p:attrNameLst>
                                      </p:cBhvr>
                                      <p:to>
                                        <p:strVal val="solid"/>
                                      </p:to>
                                    </p:set>
                                    <p:set>
                                      <p:cBhvr>
                                        <p:cTn id="20" dur="2000" fill="hold"/>
                                        <p:tgtEl>
                                          <p:spTgt spid="4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8"/>
                                        </p:tgtEl>
                                        <p:attrNameLst>
                                          <p:attrName>fillcolor</p:attrName>
                                        </p:attrNameLst>
                                      </p:cBhvr>
                                      <p:to>
                                        <a:srgbClr val="FFBF4A"/>
                                      </p:to>
                                    </p:animClr>
                                    <p:set>
                                      <p:cBhvr>
                                        <p:cTn id="23" dur="2000" fill="hold"/>
                                        <p:tgtEl>
                                          <p:spTgt spid="48"/>
                                        </p:tgtEl>
                                        <p:attrNameLst>
                                          <p:attrName>fill.type</p:attrName>
                                        </p:attrNameLst>
                                      </p:cBhvr>
                                      <p:to>
                                        <p:strVal val="solid"/>
                                      </p:to>
                                    </p:set>
                                    <p:set>
                                      <p:cBhvr>
                                        <p:cTn id="24" dur="2000" fill="hold"/>
                                        <p:tgtEl>
                                          <p:spTgt spid="48"/>
                                        </p:tgtEl>
                                        <p:attrNameLst>
                                          <p:attrName>fill.on</p:attrName>
                                        </p:attrNameLst>
                                      </p:cBhvr>
                                      <p:to>
                                        <p:strVal val="true"/>
                                      </p:to>
                                    </p:set>
                                  </p:childTnLst>
                                </p:cTn>
                              </p:par>
                              <p:par>
                                <p:cTn id="25" presetID="10" presetClass="exit" presetSubtype="0" fill="hold" grpId="0" nodeType="with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1155875"/>
            <a:ext cx="8273509" cy="1092838"/>
          </a:xfrm>
          <a:prstGeom prst="roundRect">
            <a:avLst>
              <a:gd name="adj" fmla="val 15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51424" y="1187637"/>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en-US" sz="2800" i="1">
                <a:solidFill>
                  <a:schemeClr val="bg1">
                    <a:lumMod val="10000"/>
                  </a:schemeClr>
                </a:solidFill>
                <a:latin typeface="Cambria" panose="02040503050406030204" pitchFamily="18" charset="0"/>
                <a:ea typeface="Cambria" panose="02040503050406030204" pitchFamily="18" charset="0"/>
              </a:rPr>
              <a:t>Câu văn nào cho biết cậu bé nghĩ việc mình làm là có ích?</a:t>
            </a:r>
          </a:p>
        </p:txBody>
      </p:sp>
      <p:sp>
        <p:nvSpPr>
          <p:cNvPr id="49" name="Rounded Rectangle 48"/>
          <p:cNvSpPr/>
          <p:nvPr/>
        </p:nvSpPr>
        <p:spPr>
          <a:xfrm>
            <a:off x="2314509" y="2692161"/>
            <a:ext cx="6426944"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bg1">
                    <a:lumMod val="10000"/>
                  </a:schemeClr>
                </a:solidFill>
                <a:latin typeface="Cambria" panose="02040503050406030204" pitchFamily="18" charset="0"/>
                <a:ea typeface="Cambria" panose="02040503050406030204" pitchFamily="18" charset="0"/>
              </a:rPr>
              <a:t>          	“ Cháu cũng biết như vậy, nhưng ít nhất thì cháu cũng cứu được những con sao biển này”</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8194" name="Picture 2" descr="Big Image - Girl Question Clipart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100000" l="0" r="100000">
                        <a14:foregroundMark x1="49881" y1="66184" x2="46905" y2="7938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2585744"/>
            <a:ext cx="2001508" cy="263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93931" y="2089644"/>
            <a:ext cx="4927556" cy="1055700"/>
          </a:xfrm>
          <a:prstGeom prst="rect">
            <a:avLst/>
          </a:prstGeom>
        </p:spPr>
        <p:txBody>
          <a:bodyPr spcFirstLastPara="1" wrap="square" lIns="360000" tIns="91425" rIns="91425" bIns="91425" anchor="b" anchorCtr="0">
            <a:noAutofit/>
          </a:bodyPr>
          <a:lstStyle/>
          <a:p>
            <a:pPr marL="0" lvl="0" indent="0" algn="l" rtl="0">
              <a:spcBef>
                <a:spcPts val="0"/>
              </a:spcBef>
              <a:spcAft>
                <a:spcPts val="0"/>
              </a:spcAft>
              <a:buNone/>
            </a:pPr>
            <a:r>
              <a:rPr lang="en-GB" sz="8000"/>
              <a:t>TIẾT 1 + 2</a:t>
            </a:r>
            <a:endParaRPr sz="8000"/>
          </a:p>
        </p:txBody>
      </p:sp>
      <p:grpSp>
        <p:nvGrpSpPr>
          <p:cNvPr id="288" name="Google Shape;288;p35"/>
          <p:cNvGrpSpPr/>
          <p:nvPr/>
        </p:nvGrpSpPr>
        <p:grpSpPr>
          <a:xfrm>
            <a:off x="4850787" y="1145322"/>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7433078" y="1273877"/>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7"/>
          <p:cNvSpPr txBox="1">
            <a:spLocks noGrp="1"/>
          </p:cNvSpPr>
          <p:nvPr>
            <p:ph type="subTitle" idx="1"/>
          </p:nvPr>
        </p:nvSpPr>
        <p:spPr>
          <a:xfrm>
            <a:off x="4204885" y="1819453"/>
            <a:ext cx="3713700" cy="128456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8800" b="1"/>
              <a:t>TIẾT 3</a:t>
            </a:r>
            <a:endParaRPr sz="8800" b="1"/>
          </a:p>
        </p:txBody>
      </p:sp>
      <p:grpSp>
        <p:nvGrpSpPr>
          <p:cNvPr id="361" name="Google Shape;361;p37"/>
          <p:cNvGrpSpPr/>
          <p:nvPr/>
        </p:nvGrpSpPr>
        <p:grpSpPr>
          <a:xfrm flipH="1">
            <a:off x="834308" y="1233078"/>
            <a:ext cx="3214360" cy="2767294"/>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37"/>
          <p:cNvSpPr/>
          <p:nvPr/>
        </p:nvSpPr>
        <p:spPr>
          <a:xfrm flipH="1">
            <a:off x="4846400" y="3275263"/>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 </a:t>
            </a:r>
            <a:endParaRPr>
              <a:solidFill>
                <a:schemeClr val="dk1"/>
              </a:solidFill>
            </a:endParaRPr>
          </a:p>
        </p:txBody>
      </p:sp>
      <p:grpSp>
        <p:nvGrpSpPr>
          <p:cNvPr id="29" name="Google Shape;398;p38"/>
          <p:cNvGrpSpPr/>
          <p:nvPr/>
        </p:nvGrpSpPr>
        <p:grpSpPr>
          <a:xfrm flipH="1">
            <a:off x="6776535" y="246742"/>
            <a:ext cx="1702024" cy="1294426"/>
            <a:chOff x="6876425" y="1268933"/>
            <a:chExt cx="1653550" cy="1152165"/>
          </a:xfrm>
        </p:grpSpPr>
        <p:grpSp>
          <p:nvGrpSpPr>
            <p:cNvPr id="30" name="Google Shape;399;p38"/>
            <p:cNvGrpSpPr/>
            <p:nvPr/>
          </p:nvGrpSpPr>
          <p:grpSpPr>
            <a:xfrm rot="1400853">
              <a:off x="7531678" y="2028397"/>
              <a:ext cx="998956" cy="203068"/>
              <a:chOff x="10471811" y="1999263"/>
              <a:chExt cx="998976" cy="203072"/>
            </a:xfrm>
          </p:grpSpPr>
          <p:sp>
            <p:nvSpPr>
              <p:cNvPr id="4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406;p38"/>
            <p:cNvGrpSpPr/>
            <p:nvPr/>
          </p:nvGrpSpPr>
          <p:grpSpPr>
            <a:xfrm>
              <a:off x="6907063" y="1389007"/>
              <a:ext cx="626852" cy="654662"/>
              <a:chOff x="6907063" y="1389007"/>
              <a:chExt cx="626852" cy="654662"/>
            </a:xfrm>
          </p:grpSpPr>
          <p:sp>
            <p:nvSpPr>
              <p:cNvPr id="3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15;p38"/>
          <p:cNvGrpSpPr/>
          <p:nvPr/>
        </p:nvGrpSpPr>
        <p:grpSpPr>
          <a:xfrm>
            <a:off x="385641" y="232414"/>
            <a:ext cx="995941" cy="973021"/>
            <a:chOff x="-3118700" y="2365900"/>
            <a:chExt cx="741250" cy="792000"/>
          </a:xfrm>
        </p:grpSpPr>
        <p:sp>
          <p:nvSpPr>
            <p:cNvPr id="4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05943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pSp>
        <p:nvGrpSpPr>
          <p:cNvPr id="361" name="Google Shape;361;p37"/>
          <p:cNvGrpSpPr/>
          <p:nvPr/>
        </p:nvGrpSpPr>
        <p:grpSpPr>
          <a:xfrm flipH="1">
            <a:off x="0" y="1876609"/>
            <a:ext cx="3214360" cy="2767294"/>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398;p38"/>
          <p:cNvGrpSpPr/>
          <p:nvPr/>
        </p:nvGrpSpPr>
        <p:grpSpPr>
          <a:xfrm flipH="1">
            <a:off x="6776535" y="246742"/>
            <a:ext cx="1702024" cy="1294426"/>
            <a:chOff x="6876425" y="1268933"/>
            <a:chExt cx="1653550" cy="1152165"/>
          </a:xfrm>
        </p:grpSpPr>
        <p:grpSp>
          <p:nvGrpSpPr>
            <p:cNvPr id="30" name="Google Shape;399;p38"/>
            <p:cNvGrpSpPr/>
            <p:nvPr/>
          </p:nvGrpSpPr>
          <p:grpSpPr>
            <a:xfrm rot="1400853">
              <a:off x="7531678" y="2028397"/>
              <a:ext cx="998956" cy="203068"/>
              <a:chOff x="10471811" y="1999263"/>
              <a:chExt cx="998976" cy="203072"/>
            </a:xfrm>
          </p:grpSpPr>
          <p:sp>
            <p:nvSpPr>
              <p:cNvPr id="4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406;p38"/>
            <p:cNvGrpSpPr/>
            <p:nvPr/>
          </p:nvGrpSpPr>
          <p:grpSpPr>
            <a:xfrm>
              <a:off x="6907063" y="1389007"/>
              <a:ext cx="626852" cy="654662"/>
              <a:chOff x="6907063" y="1389007"/>
              <a:chExt cx="626852" cy="654662"/>
            </a:xfrm>
          </p:grpSpPr>
          <p:sp>
            <p:nvSpPr>
              <p:cNvPr id="3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15;p38"/>
          <p:cNvGrpSpPr/>
          <p:nvPr/>
        </p:nvGrpSpPr>
        <p:grpSpPr>
          <a:xfrm>
            <a:off x="385641" y="232414"/>
            <a:ext cx="995941" cy="973021"/>
            <a:chOff x="-3118700" y="2365900"/>
            <a:chExt cx="741250" cy="792000"/>
          </a:xfrm>
        </p:grpSpPr>
        <p:sp>
          <p:nvSpPr>
            <p:cNvPr id="4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TextBox 57"/>
          <p:cNvSpPr txBox="1"/>
          <p:nvPr/>
        </p:nvSpPr>
        <p:spPr>
          <a:xfrm>
            <a:off x="444121" y="492215"/>
            <a:ext cx="8211847" cy="1015663"/>
          </a:xfrm>
          <a:prstGeom prst="rect">
            <a:avLst/>
          </a:prstGeom>
          <a:noFill/>
        </p:spPr>
        <p:txBody>
          <a:bodyPr wrap="square" rtlCol="0">
            <a:spAutoFit/>
          </a:bodyPr>
          <a:lstStyle/>
          <a:p>
            <a:pPr algn="ctr"/>
            <a:r>
              <a:rPr lang="en-US" sz="3000" b="1" smtClean="0">
                <a:latin typeface="HP001 4 hang 1 ô ly" panose="020B0603050302020204" pitchFamily="34" charset="0"/>
              </a:rPr>
              <a:t>Thứ Ba ngày 12 tháng 3 năm 2024</a:t>
            </a:r>
          </a:p>
          <a:p>
            <a:pPr algn="ctr"/>
            <a:r>
              <a:rPr lang="en-US" sz="3000" b="1" u="sng" smtClean="0">
                <a:latin typeface="HP001 4 hang 1 ô ly" panose="020B0603050302020204" pitchFamily="34" charset="0"/>
              </a:rPr>
              <a:t>Tiếng Việt</a:t>
            </a:r>
            <a:endParaRPr lang="en-US" sz="3000" b="1" u="sng">
              <a:latin typeface="HP001 4 hang 1 ô ly" panose="020B0603050302020204" pitchFamily="34" charset="0"/>
            </a:endParaRPr>
          </a:p>
        </p:txBody>
      </p:sp>
      <p:sp>
        <p:nvSpPr>
          <p:cNvPr id="2" name="TextBox 1"/>
          <p:cNvSpPr txBox="1"/>
          <p:nvPr/>
        </p:nvSpPr>
        <p:spPr>
          <a:xfrm>
            <a:off x="2762386" y="1652786"/>
            <a:ext cx="4435211" cy="553998"/>
          </a:xfrm>
          <a:prstGeom prst="rect">
            <a:avLst/>
          </a:prstGeom>
          <a:noFill/>
        </p:spPr>
        <p:txBody>
          <a:bodyPr wrap="square" rtlCol="0">
            <a:spAutoFit/>
          </a:bodyPr>
          <a:lstStyle/>
          <a:p>
            <a:r>
              <a:rPr lang="en-US" sz="3000" b="1" smtClean="0">
                <a:latin typeface="HP001 4 hang 1 ô ly" panose="020B0603050302020204" pitchFamily="34" charset="0"/>
              </a:rPr>
              <a:t>Viết : Chữ hoa Y</a:t>
            </a:r>
            <a:endParaRPr lang="en-US" sz="3000" b="1">
              <a:latin typeface="HP001 4 hang 1 ô ly" panose="020B0603050302020204" pitchFamily="34" charset="0"/>
            </a:endParaRPr>
          </a:p>
        </p:txBody>
      </p:sp>
    </p:spTree>
    <p:extLst>
      <p:ext uri="{BB962C8B-B14F-4D97-AF65-F5344CB8AC3E}">
        <p14:creationId xmlns:p14="http://schemas.microsoft.com/office/powerpoint/2010/main" val="7885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6 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53830" y="1571864"/>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cao</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8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7 ô li</a:t>
            </a:r>
          </a:p>
        </p:txBody>
      </p:sp>
      <p:grpSp>
        <p:nvGrpSpPr>
          <p:cNvPr id="48" name="Group 22"/>
          <p:cNvGrpSpPr>
            <a:grpSpLocks/>
          </p:cNvGrpSpPr>
          <p:nvPr/>
        </p:nvGrpSpPr>
        <p:grpSpPr bwMode="auto">
          <a:xfrm>
            <a:off x="5762172"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24460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43" grpId="0" build="allAtOnce"/>
      <p:bldP spid="43" grpId="1" build="allAtOnce"/>
      <p:bldP spid="44" grpId="0"/>
      <p:bldP spid="45" grpId="0"/>
      <p:bldP spid="46" grpId="0"/>
      <p:bldP spid="47" grpId="0"/>
      <p:bldP spid="4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5 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rộng</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4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6 ô li</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324598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43" grpId="0" build="allAtOnce"/>
      <p:bldP spid="44" grpId="0"/>
      <p:bldP spid="45" grpId="0"/>
      <p:bldP spid="46" grpId="0"/>
      <p:bldP spid="46" grpId="1"/>
      <p:bldP spid="47" grpId="0"/>
      <p:bldP spid="4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4 nét</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 gồm mấy nét</a:t>
            </a:r>
            <a:r>
              <a:rPr lang="en-US" altLang="en-US" b="1">
                <a:solidFill>
                  <a:schemeClr val="accent3"/>
                </a:solidFill>
                <a:latin typeface="Cambria" panose="02040503050406030204" pitchFamily="18" charset="0"/>
                <a:ea typeface="Cambria" panose="02040503050406030204" pitchFamily="18" charset="0"/>
              </a:rPr>
              <a:t> </a:t>
            </a:r>
            <a:r>
              <a:rPr lang="en-US" altLang="en-US" sz="2800" b="1">
                <a:solidFill>
                  <a:schemeClr val="accent3"/>
                </a:solidFill>
                <a:latin typeface="Cambria" panose="02040503050406030204" pitchFamily="18" charset="0"/>
                <a:ea typeface="Cambria" panose="02040503050406030204" pitchFamily="18" charset="0"/>
              </a:rPr>
              <a:t>?</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3 nét</a:t>
            </a:r>
          </a:p>
        </p:txBody>
      </p:sp>
      <p:sp>
        <p:nvSpPr>
          <p:cNvPr id="47" name="Text Box 19"/>
          <p:cNvSpPr txBox="1">
            <a:spLocks noChangeArrowheads="1"/>
          </p:cNvSpPr>
          <p:nvPr/>
        </p:nvSpPr>
        <p:spPr bwMode="auto">
          <a:xfrm>
            <a:off x="2154269" y="3633908"/>
            <a:ext cx="1621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2 nét</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14694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6"/>
                                        </p:tgtEl>
                                      </p:cBhvr>
                                    </p:animEffect>
                                    <p:set>
                                      <p:cBhvr>
                                        <p:cTn id="40" dur="1" fill="hold">
                                          <p:stCondLst>
                                            <p:cond delay="499"/>
                                          </p:stCondLst>
                                        </p:cTn>
                                        <p:tgtEl>
                                          <p:spTgt spid="4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 grpId="0" animBg="1"/>
      <p:bldP spid="43" grpId="0" build="allAtOnce"/>
      <p:bldP spid="43" grpId="1" build="allAtOnce"/>
      <p:bldP spid="44" grpId="0"/>
      <p:bldP spid="45" grpId="0"/>
      <p:bldP spid="46" grpId="0"/>
      <p:bldP spid="46" grpId="1"/>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015720" y="4187183"/>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318259" y="4008987"/>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22"/>
          <p:cNvGrpSpPr>
            <a:grpSpLocks/>
          </p:cNvGrpSpPr>
          <p:nvPr/>
        </p:nvGrpSpPr>
        <p:grpSpPr bwMode="auto">
          <a:xfrm>
            <a:off x="4580479" y="261258"/>
            <a:ext cx="3170150" cy="4590523"/>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grpSp>
        <p:nvGrpSpPr>
          <p:cNvPr id="35" name="Group 3"/>
          <p:cNvGrpSpPr>
            <a:grpSpLocks/>
          </p:cNvGrpSpPr>
          <p:nvPr/>
        </p:nvGrpSpPr>
        <p:grpSpPr bwMode="auto">
          <a:xfrm>
            <a:off x="957813" y="360300"/>
            <a:ext cx="3148159" cy="3002855"/>
            <a:chOff x="700314" y="1752600"/>
            <a:chExt cx="3962400" cy="4508501"/>
          </a:xfrm>
        </p:grpSpPr>
        <p:pic>
          <p:nvPicPr>
            <p:cNvPr id="36" name="Picture 12"/>
            <p:cNvPicPr>
              <a:picLocks noChangeAspect="1" noChangeArrowheads="1"/>
            </p:cNvPicPr>
            <p:nvPr/>
          </p:nvPicPr>
          <p:blipFill>
            <a:blip r:embed="rId3">
              <a:extLst>
                <a:ext uri="{28A0092B-C50C-407E-A947-70E740481C1C}">
                  <a14:useLocalDpi xmlns:a14="http://schemas.microsoft.com/office/drawing/2010/main" val="0"/>
                </a:ext>
              </a:extLst>
            </a:blip>
            <a:srcRect l="21053" t="49474" r="54736" b="20477"/>
            <a:stretch>
              <a:fillRect/>
            </a:stretch>
          </p:blipFill>
          <p:spPr bwMode="auto">
            <a:xfrm>
              <a:off x="990600" y="1752600"/>
              <a:ext cx="3570288" cy="434317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7438" t="23959" r="27379" b="41666"/>
            <a:stretch>
              <a:fillRect/>
            </a:stretch>
          </p:blipFill>
          <p:spPr bwMode="auto">
            <a:xfrm>
              <a:off x="700314" y="2451100"/>
              <a:ext cx="3962400"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91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942"/>
          <a:stretch/>
        </p:blipFill>
        <p:spPr>
          <a:xfrm>
            <a:off x="464457" y="145663"/>
            <a:ext cx="8038523" cy="4874786"/>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614579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p:cNvGrpSpPr>
          <p:nvPr/>
        </p:nvGrpSpPr>
        <p:grpSpPr bwMode="auto">
          <a:xfrm>
            <a:off x="4565963" y="260347"/>
            <a:ext cx="3170150" cy="4590523"/>
            <a:chOff x="5268913" y="914400"/>
            <a:chExt cx="2960687" cy="5578475"/>
          </a:xfrm>
        </p:grpSpPr>
        <p:grpSp>
          <p:nvGrpSpPr>
            <p:cNvPr id="6" name="Group 229"/>
            <p:cNvGrpSpPr>
              <a:grpSpLocks/>
            </p:cNvGrpSpPr>
            <p:nvPr/>
          </p:nvGrpSpPr>
          <p:grpSpPr bwMode="auto">
            <a:xfrm>
              <a:off x="5268913" y="914400"/>
              <a:ext cx="2960687" cy="5578475"/>
              <a:chOff x="3257" y="864"/>
              <a:chExt cx="1823" cy="2805"/>
            </a:xfrm>
          </p:grpSpPr>
          <p:pic>
            <p:nvPicPr>
              <p:cNvPr id="15" name="Picture 230"/>
              <p:cNvPicPr>
                <a:picLocks noChangeAspect="1" noChangeArrowheads="1"/>
              </p:cNvPicPr>
              <p:nvPr/>
            </p:nvPicPr>
            <p:blipFill>
              <a:blip r:embed="rId2">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31" descr="y hoa"/>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03"/>
            <p:cNvGrpSpPr>
              <a:grpSpLocks/>
            </p:cNvGrpSpPr>
            <p:nvPr/>
          </p:nvGrpSpPr>
          <p:grpSpPr bwMode="auto">
            <a:xfrm>
              <a:off x="5426075" y="981496"/>
              <a:ext cx="2117725" cy="5306592"/>
              <a:chOff x="1117379" y="786578"/>
              <a:chExt cx="2118902" cy="5305798"/>
            </a:xfrm>
          </p:grpSpPr>
          <p:sp>
            <p:nvSpPr>
              <p:cNvPr id="8"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14"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
        <p:nvSpPr>
          <p:cNvPr id="18" name="12-Point Star 17"/>
          <p:cNvSpPr/>
          <p:nvPr/>
        </p:nvSpPr>
        <p:spPr>
          <a:xfrm>
            <a:off x="5540779" y="2727020"/>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2-Point Star 18"/>
          <p:cNvSpPr/>
          <p:nvPr/>
        </p:nvSpPr>
        <p:spPr>
          <a:xfrm>
            <a:off x="5540780" y="126362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2-Point Star 19"/>
          <p:cNvSpPr/>
          <p:nvPr/>
        </p:nvSpPr>
        <p:spPr>
          <a:xfrm>
            <a:off x="6563122" y="322845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2-Point Star 20"/>
          <p:cNvSpPr/>
          <p:nvPr/>
        </p:nvSpPr>
        <p:spPr>
          <a:xfrm>
            <a:off x="6557842" y="2731563"/>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5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3" presetClass="entr" presetSubtype="16" repeatCount="5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repeatCount="5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par>
                                <p:cTn id="17" presetID="23" presetClass="entr" presetSubtype="16" repeatCount="5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49675" r="63365" b="20081"/>
          <a:stretch>
            <a:fillRect/>
          </a:stretch>
        </p:blipFill>
        <p:spPr bwMode="auto">
          <a:xfrm>
            <a:off x="5425771" y="1448597"/>
            <a:ext cx="1915828" cy="293138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9" name="Line 26"/>
          <p:cNvSpPr>
            <a:spLocks noChangeShapeType="1"/>
          </p:cNvSpPr>
          <p:nvPr/>
        </p:nvSpPr>
        <p:spPr bwMode="auto">
          <a:xfrm>
            <a:off x="5437671" y="2157920"/>
            <a:ext cx="1884592"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0" name="Line 26"/>
          <p:cNvSpPr>
            <a:spLocks noChangeShapeType="1"/>
          </p:cNvSpPr>
          <p:nvPr/>
        </p:nvSpPr>
        <p:spPr bwMode="auto">
          <a:xfrm>
            <a:off x="5427259" y="3406474"/>
            <a:ext cx="197086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nvGrpSpPr>
          <p:cNvPr id="71" name="Group 722"/>
          <p:cNvGrpSpPr>
            <a:grpSpLocks/>
          </p:cNvGrpSpPr>
          <p:nvPr/>
        </p:nvGrpSpPr>
        <p:grpSpPr bwMode="auto">
          <a:xfrm>
            <a:off x="5857130" y="1868400"/>
            <a:ext cx="1319363" cy="2324602"/>
            <a:chOff x="4876800" y="381000"/>
            <a:chExt cx="2699955" cy="5959974"/>
          </a:xfrm>
        </p:grpSpPr>
        <p:pic>
          <p:nvPicPr>
            <p:cNvPr id="7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2699955" cy="595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 714"/>
            <p:cNvGrpSpPr>
              <a:grpSpLocks/>
            </p:cNvGrpSpPr>
            <p:nvPr/>
          </p:nvGrpSpPr>
          <p:grpSpPr bwMode="auto">
            <a:xfrm>
              <a:off x="5033214" y="449946"/>
              <a:ext cx="2255502" cy="5609387"/>
              <a:chOff x="1117379" y="482989"/>
              <a:chExt cx="2255502" cy="5609387"/>
            </a:xfrm>
          </p:grpSpPr>
          <p:sp>
            <p:nvSpPr>
              <p:cNvPr id="74"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Text Box 237"/>
              <p:cNvSpPr txBox="1">
                <a:spLocks noChangeArrowheads="1"/>
              </p:cNvSpPr>
              <p:nvPr/>
            </p:nvSpPr>
            <p:spPr bwMode="auto">
              <a:xfrm>
                <a:off x="1441092" y="1196911"/>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1</a:t>
                </a:r>
              </a:p>
            </p:txBody>
          </p:sp>
          <p:sp>
            <p:nvSpPr>
              <p:cNvPr id="80" name="Text Box 238"/>
              <p:cNvSpPr txBox="1">
                <a:spLocks noChangeArrowheads="1"/>
              </p:cNvSpPr>
              <p:nvPr/>
            </p:nvSpPr>
            <p:spPr bwMode="auto">
              <a:xfrm>
                <a:off x="3036918" y="482989"/>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2</a:t>
                </a:r>
              </a:p>
            </p:txBody>
          </p:sp>
        </p:grpSp>
      </p:grpSp>
      <p:grpSp>
        <p:nvGrpSpPr>
          <p:cNvPr id="2" name="Group 1"/>
          <p:cNvGrpSpPr/>
          <p:nvPr/>
        </p:nvGrpSpPr>
        <p:grpSpPr>
          <a:xfrm>
            <a:off x="1914805" y="457200"/>
            <a:ext cx="2902214" cy="4438357"/>
            <a:chOff x="1447800" y="668956"/>
            <a:chExt cx="3200400" cy="595947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1460500" y="768350"/>
              <a:ext cx="3176588" cy="581342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nvGrpSpPr>
            <p:cNvPr id="60" name="Group 703"/>
            <p:cNvGrpSpPr>
              <a:grpSpLocks/>
            </p:cNvGrpSpPr>
            <p:nvPr/>
          </p:nvGrpSpPr>
          <p:grpSpPr bwMode="auto">
            <a:xfrm>
              <a:off x="1604963" y="735013"/>
              <a:ext cx="2254250" cy="5610225"/>
              <a:chOff x="1117379" y="482989"/>
              <a:chExt cx="2255502" cy="5609387"/>
            </a:xfrm>
          </p:grpSpPr>
          <p:sp>
            <p:nvSpPr>
              <p:cNvPr id="61"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Text Box 237"/>
              <p:cNvSpPr txBox="1">
                <a:spLocks noChangeArrowheads="1"/>
              </p:cNvSpPr>
              <p:nvPr/>
            </p:nvSpPr>
            <p:spPr bwMode="auto">
              <a:xfrm>
                <a:off x="1441092" y="1196911"/>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67" name="Text Box 238"/>
              <p:cNvSpPr txBox="1">
                <a:spLocks noChangeArrowheads="1"/>
              </p:cNvSpPr>
              <p:nvPr/>
            </p:nvSpPr>
            <p:spPr bwMode="auto">
              <a:xfrm>
                <a:off x="3036918" y="482989"/>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sp>
          <p:nvSpPr>
            <p:cNvPr id="81" name="Line 26"/>
            <p:cNvSpPr>
              <a:spLocks noChangeShapeType="1"/>
            </p:cNvSpPr>
            <p:nvPr/>
          </p:nvSpPr>
          <p:spPr bwMode="auto">
            <a:xfrm>
              <a:off x="1447800" y="4648200"/>
              <a:ext cx="3200400" cy="0"/>
            </a:xfrm>
            <a:prstGeom prst="line">
              <a:avLst/>
            </a:prstGeom>
            <a:noFill/>
            <a:ln w="28575">
              <a:solidFill>
                <a:srgbClr val="0000FF"/>
              </a:solidFill>
              <a:prstDash val="solid"/>
              <a:round/>
              <a:headEnd/>
              <a:tailEnd/>
            </a:ln>
            <a:effectLst/>
          </p:spPr>
          <p:txBody>
            <a:bodyPr anchor="ctr"/>
            <a:lstStyle/>
            <a:p>
              <a:pPr>
                <a:defRPr/>
              </a:pPr>
              <a:endParaRPr lang="en-US">
                <a:ln>
                  <a:solidFill>
                    <a:srgbClr val="0000FF"/>
                  </a:solidFill>
                </a:ln>
                <a:latin typeface="Arial" charset="0"/>
                <a:cs typeface="Arial" charset="0"/>
              </a:endParaRPr>
            </a:p>
          </p:txBody>
        </p:sp>
        <p:pic>
          <p:nvPicPr>
            <p:cNvPr id="8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68956"/>
              <a:ext cx="26987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48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 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4714" y="273386"/>
            <a:ext cx="3917806" cy="4629354"/>
          </a:xfrm>
          <a:prstGeom prst="rect">
            <a:avLst/>
          </a:prstGeom>
        </p:spPr>
      </p:pic>
      <p:sp>
        <p:nvSpPr>
          <p:cNvPr id="7"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8" name="Google Shape;415;p38"/>
          <p:cNvGrpSpPr/>
          <p:nvPr/>
        </p:nvGrpSpPr>
        <p:grpSpPr>
          <a:xfrm>
            <a:off x="283010" y="53344"/>
            <a:ext cx="718475" cy="704314"/>
            <a:chOff x="-3118700" y="2365900"/>
            <a:chExt cx="741250" cy="792000"/>
          </a:xfrm>
        </p:grpSpPr>
        <p:sp>
          <p:nvSpPr>
            <p:cNvPr id="9"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39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707" y="185575"/>
            <a:ext cx="914400" cy="561702"/>
          </a:xfrm>
          <a:prstGeom prst="ellipse">
            <a:avLst/>
          </a:prstGeom>
        </p:spPr>
      </p:pic>
      <p:sp>
        <p:nvSpPr>
          <p:cNvPr id="6" name="Rectangle 5"/>
          <p:cNvSpPr/>
          <p:nvPr/>
        </p:nvSpPr>
        <p:spPr>
          <a:xfrm>
            <a:off x="1258107" y="235593"/>
            <a:ext cx="5463355" cy="461665"/>
          </a:xfrm>
          <a:prstGeom prst="rect">
            <a:avLst/>
          </a:prstGeom>
        </p:spPr>
        <p:txBody>
          <a:bodyPr wrap="none">
            <a:spAutoFit/>
          </a:bodyPr>
          <a:lstStyle/>
          <a:p>
            <a:r>
              <a:rPr lang="en-GB" sz="2400">
                <a:solidFill>
                  <a:schemeClr val="accent3"/>
                </a:solidFill>
                <a:latin typeface="Patrick Hand" panose="020B0604020202020204" charset="0"/>
              </a:rPr>
              <a:t>1.</a:t>
            </a:r>
            <a:r>
              <a:rPr lang="en-GB" sz="2400">
                <a:latin typeface="Patrick Hand" panose="020B0604020202020204" charset="0"/>
              </a:rPr>
              <a:t> Nói về sự khác nhau giữa 2 bức tranh dưới đây:</a:t>
            </a:r>
            <a:endParaRPr lang="en-US" sz="2400">
              <a:latin typeface="Patrick Hand" panose="020B0604020202020204" charset="0"/>
            </a:endParaRPr>
          </a:p>
        </p:txBody>
      </p:sp>
      <p:pic>
        <p:nvPicPr>
          <p:cNvPr id="7" name="Picture 6"/>
          <p:cNvPicPr>
            <a:picLocks noChangeAspect="1"/>
          </p:cNvPicPr>
          <p:nvPr/>
        </p:nvPicPr>
        <p:blipFill>
          <a:blip r:embed="rId3"/>
          <a:stretch>
            <a:fillRect/>
          </a:stretch>
        </p:blipFill>
        <p:spPr>
          <a:xfrm>
            <a:off x="4551451" y="740993"/>
            <a:ext cx="3681676" cy="3529214"/>
          </a:xfrm>
          <a:prstGeom prst="roundRect">
            <a:avLst/>
          </a:prstGeom>
        </p:spPr>
      </p:pic>
      <p:pic>
        <p:nvPicPr>
          <p:cNvPr id="8" name="Picture 7"/>
          <p:cNvPicPr>
            <a:picLocks noChangeAspect="1"/>
          </p:cNvPicPr>
          <p:nvPr/>
        </p:nvPicPr>
        <p:blipFill>
          <a:blip r:embed="rId4"/>
          <a:stretch>
            <a:fillRect/>
          </a:stretch>
        </p:blipFill>
        <p:spPr>
          <a:xfrm>
            <a:off x="800907" y="697258"/>
            <a:ext cx="3610888" cy="3616684"/>
          </a:xfrm>
          <a:prstGeom prst="roundRect">
            <a:avLst/>
          </a:prstGeom>
        </p:spPr>
      </p:pic>
      <p:sp>
        <p:nvSpPr>
          <p:cNvPr id="9" name="Rectangle 8"/>
          <p:cNvSpPr/>
          <p:nvPr/>
        </p:nvSpPr>
        <p:spPr>
          <a:xfrm>
            <a:off x="800907" y="4363960"/>
            <a:ext cx="7064755" cy="461665"/>
          </a:xfrm>
          <a:prstGeom prst="rect">
            <a:avLst/>
          </a:prstGeom>
        </p:spPr>
        <p:txBody>
          <a:bodyPr wrap="none">
            <a:spAutoFit/>
          </a:bodyPr>
          <a:lstStyle/>
          <a:p>
            <a:r>
              <a:rPr lang="en-GB" sz="2400">
                <a:solidFill>
                  <a:schemeClr val="accent3"/>
                </a:solidFill>
                <a:latin typeface="Patrick Hand" panose="020B0604020202020204" charset="0"/>
              </a:rPr>
              <a:t>2.</a:t>
            </a:r>
            <a:r>
              <a:rPr lang="en-GB" sz="2400">
                <a:latin typeface="Patrick Hand" panose="020B0604020202020204" charset="0"/>
              </a:rPr>
              <a:t> Theo em, chúng ta nên làm gì để giữ cho biển luôn sạch đẹp?</a:t>
            </a:r>
            <a:endParaRPr lang="en-US" sz="2400">
              <a:latin typeface="Patrick Hand" panose="020B0604020202020204" charset="0"/>
            </a:endParaRPr>
          </a:p>
        </p:txBody>
      </p:sp>
    </p:spTree>
    <p:extLst>
      <p:ext uri="{BB962C8B-B14F-4D97-AF65-F5344CB8AC3E}">
        <p14:creationId xmlns:p14="http://schemas.microsoft.com/office/powerpoint/2010/main" val="34330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075139" y="2680569"/>
            <a:ext cx="5041727" cy="1673150"/>
          </a:xfrm>
          <a:prstGeom prst="rect">
            <a:avLst/>
          </a:prstGeom>
        </p:spPr>
        <p:txBody>
          <a:bodyPr wrap="square">
            <a:spAutoFit/>
          </a:bodyPr>
          <a:lstStyle/>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a:t>
            </a:r>
            <a:r>
              <a:rPr lang="en-US" sz="3200">
                <a:solidFill>
                  <a:schemeClr val="accent3"/>
                </a:solidFill>
                <a:latin typeface="HP001 4 hàng" panose="020B0603050302020204" pitchFamily="34" charset="0"/>
                <a:ea typeface="Cambria" panose="02040503050406030204" pitchFamily="18" charset="0"/>
                <a:cs typeface="Times New Roman" panose="02020603050405020304" pitchFamily="18" charset="0"/>
              </a:rPr>
              <a:t>,</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T</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q, đ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 b</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978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87247" y="2749536"/>
            <a:ext cx="6006231" cy="1014380"/>
          </a:xfrm>
          <a:prstGeom prst="rect">
            <a:avLst/>
          </a:prstGeom>
        </p:spPr>
        <p:txBody>
          <a:bodyPr wrap="square">
            <a:spAutoFit/>
          </a:bodyPr>
          <a:lstStyle/>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Những con chữ nào có độ cao 1 ô li?</a:t>
            </a:r>
          </a:p>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Đặt dấu thanh ở những chữ cái nào?</a:t>
            </a:r>
          </a:p>
        </p:txBody>
      </p:sp>
    </p:spTree>
    <p:extLst>
      <p:ext uri="{BB962C8B-B14F-4D97-AF65-F5344CB8AC3E}">
        <p14:creationId xmlns:p14="http://schemas.microsoft.com/office/powerpoint/2010/main" val="21204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7591" y="289795"/>
            <a:ext cx="7032729" cy="4524148"/>
          </a:xfrm>
          <a:prstGeom prst="rect">
            <a:avLst/>
          </a:prstGeom>
        </p:spPr>
      </p:pic>
    </p:spTree>
    <p:extLst>
      <p:ext uri="{BB962C8B-B14F-4D97-AF65-F5344CB8AC3E}">
        <p14:creationId xmlns:p14="http://schemas.microsoft.com/office/powerpoint/2010/main" val="2802608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t="18221" r="49512" b="18071"/>
          <a:stretch/>
        </p:blipFill>
        <p:spPr bwMode="auto">
          <a:xfrm>
            <a:off x="831678" y="927542"/>
            <a:ext cx="3502327" cy="3314542"/>
          </a:xfrm>
          <a:prstGeom prst="roundRect">
            <a:avLst/>
          </a:prstGeom>
          <a:noFill/>
          <a:extLst>
            <a:ext uri="{909E8E84-426E-40DD-AFC4-6F175D3DCCD1}">
              <a14:hiddenFill xmlns:a14="http://schemas.microsoft.com/office/drawing/2010/main">
                <a:solidFill>
                  <a:srgbClr val="FFFFFF"/>
                </a:solidFill>
              </a14:hiddenFill>
            </a:ext>
          </a:extLst>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l="46287" t="20851" r="219" b="15441"/>
          <a:stretch/>
        </p:blipFill>
        <p:spPr bwMode="auto">
          <a:xfrm>
            <a:off x="4844420" y="927542"/>
            <a:ext cx="3710857" cy="331454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52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70790" y="1171682"/>
            <a:ext cx="7098006" cy="1055700"/>
          </a:xfrm>
          <a:prstGeom prst="rect">
            <a:avLst/>
          </a:prstGeom>
        </p:spPr>
        <p:txBody>
          <a:bodyPr spcFirstLastPara="1" wrap="square" lIns="360000" tIns="91425" rIns="91425" bIns="91425" anchor="b" anchorCtr="0">
            <a:noAutofit/>
          </a:bodyPr>
          <a:lstStyle/>
          <a:p>
            <a:pPr marL="0" lvl="0" indent="0" algn="ctr" rtl="0">
              <a:spcBef>
                <a:spcPts val="0"/>
              </a:spcBef>
              <a:spcAft>
                <a:spcPts val="0"/>
              </a:spcAft>
              <a:buNone/>
            </a:pPr>
            <a:r>
              <a:rPr lang="en-GB" sz="5400" smtClean="0">
                <a:latin typeface="Times New Roman" panose="02020603050405020304" pitchFamily="18" charset="0"/>
                <a:cs typeface="Times New Roman" panose="02020603050405020304" pitchFamily="18" charset="0"/>
              </a:rPr>
              <a:t>Tiết 4 : Nói và nghe</a:t>
            </a:r>
            <a:r>
              <a:rPr lang="en-GB" sz="5400">
                <a:latin typeface="Times New Roman" panose="02020603050405020304" pitchFamily="18" charset="0"/>
                <a:cs typeface="Times New Roman" panose="02020603050405020304" pitchFamily="18" charset="0"/>
              </a:rPr>
              <a:t/>
            </a:r>
            <a:br>
              <a:rPr lang="en-GB" sz="5400">
                <a:latin typeface="Times New Roman" panose="02020603050405020304" pitchFamily="18" charset="0"/>
                <a:cs typeface="Times New Roman" panose="02020603050405020304" pitchFamily="18" charset="0"/>
              </a:rPr>
            </a:br>
            <a:r>
              <a:rPr lang="en-GB" sz="5400">
                <a:solidFill>
                  <a:schemeClr val="accent3"/>
                </a:solidFill>
                <a:latin typeface="Times New Roman" panose="02020603050405020304" pitchFamily="18" charset="0"/>
                <a:cs typeface="Times New Roman" panose="02020603050405020304" pitchFamily="18" charset="0"/>
              </a:rPr>
              <a:t>Bảo vệ môi trường</a:t>
            </a:r>
            <a:endParaRPr sz="5400">
              <a:solidFill>
                <a:schemeClr val="accent3"/>
              </a:solidFill>
              <a:latin typeface="Times New Roman" panose="02020603050405020304" pitchFamily="18" charset="0"/>
              <a:cs typeface="Times New Roman" panose="02020603050405020304" pitchFamily="18" charset="0"/>
            </a:endParaRPr>
          </a:p>
        </p:txBody>
      </p:sp>
      <p:grpSp>
        <p:nvGrpSpPr>
          <p:cNvPr id="288" name="Google Shape;288;p35"/>
          <p:cNvGrpSpPr/>
          <p:nvPr/>
        </p:nvGrpSpPr>
        <p:grpSpPr>
          <a:xfrm>
            <a:off x="6238175" y="1729376"/>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8378388" y="1537116"/>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3998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517" y="1262230"/>
            <a:ext cx="3309085" cy="1285416"/>
          </a:xfrm>
          <a:prstGeom prst="rect">
            <a:avLst/>
          </a:prstGeom>
        </p:spPr>
        <p:txBody>
          <a:bodyPr wrap="square">
            <a:spAutoFit/>
          </a:bodyPr>
          <a:lstStyle/>
          <a:p>
            <a:pPr algn="just">
              <a:lnSpc>
                <a:spcPct val="80000"/>
              </a:lnSpc>
            </a:pPr>
            <a:r>
              <a:rPr lang="en-GB" sz="2400">
                <a:solidFill>
                  <a:schemeClr val="accent3"/>
                </a:solidFill>
                <a:latin typeface="Patrick Hand" panose="020B0604020202020204" charset="0"/>
              </a:rPr>
              <a:t>1.</a:t>
            </a:r>
            <a:r>
              <a:rPr lang="en-GB" sz="2400">
                <a:latin typeface="Patrick Hand" panose="020B0604020202020204" charset="0"/>
              </a:rPr>
              <a:t> Nói tên các việc làm trong tranh. Cho biết những việc làm đó ảnh hưởng đến môi trường như thế nào.</a:t>
            </a:r>
            <a:endParaRPr lang="en-US" sz="2400">
              <a:latin typeface="Patrick Hand" panose="020B0604020202020204"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32548" y="197814"/>
            <a:ext cx="2353427" cy="2241360"/>
          </a:xfrm>
          <a:prstGeom prst="roundRect">
            <a:avLst>
              <a:gd name="adj" fmla="val 3908"/>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60"/>
          <a:stretch/>
        </p:blipFill>
        <p:spPr>
          <a:xfrm>
            <a:off x="6221866" y="197813"/>
            <a:ext cx="2341328" cy="2238741"/>
          </a:xfrm>
          <a:prstGeom prst="roundRect">
            <a:avLst>
              <a:gd name="adj" fmla="val 3007"/>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32548" y="2517732"/>
            <a:ext cx="2353427" cy="2229754"/>
          </a:xfrm>
          <a:prstGeom prst="roundRect">
            <a:avLst>
              <a:gd name="adj" fmla="val 5915"/>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221866" y="2517731"/>
            <a:ext cx="2341328" cy="2229665"/>
          </a:xfrm>
          <a:prstGeom prst="roundRect">
            <a:avLst>
              <a:gd name="adj" fmla="val 7904"/>
            </a:avLst>
          </a:prstGeom>
        </p:spPr>
      </p:pic>
      <p:pic>
        <p:nvPicPr>
          <p:cNvPr id="2052" name="Picture 4" descr="Children talking clipart 9 » Clipart Stati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673">
                        <a14:foregroundMark x1="53595" y1="44608" x2="72712" y2="62990"/>
                        <a14:foregroundMark x1="72712" y1="62990" x2="63072" y2="88725"/>
                        <a14:foregroundMark x1="62092" y1="91667" x2="62092" y2="96078"/>
                        <a14:foregroundMark x1="65686" y1="90686" x2="66013" y2="97059"/>
                        <a14:foregroundMark x1="61765" y1="90931" x2="61438" y2="95588"/>
                      </a14:backgroundRemoval>
                    </a14:imgEffect>
                  </a14:imgLayer>
                </a14:imgProps>
              </a:ext>
              <a:ext uri="{28A0092B-C50C-407E-A947-70E740481C1C}">
                <a14:useLocalDpi xmlns:a14="http://schemas.microsoft.com/office/drawing/2010/main" val="0"/>
              </a:ext>
            </a:extLst>
          </a:blip>
          <a:srcRect/>
          <a:stretch>
            <a:fillRect/>
          </a:stretch>
        </p:blipFill>
        <p:spPr bwMode="auto">
          <a:xfrm>
            <a:off x="-644259" y="1904938"/>
            <a:ext cx="4489749" cy="2993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493" y="1934768"/>
            <a:ext cx="2223272" cy="523220"/>
          </a:xfrm>
          <a:prstGeom prst="rect">
            <a:avLst/>
          </a:prstGeom>
          <a:noFill/>
        </p:spPr>
        <p:txBody>
          <a:bodyPr wrap="square" rtlCol="0">
            <a:spAutoFit/>
          </a:bodyPr>
          <a:lstStyle/>
          <a:p>
            <a:r>
              <a:rPr lang="en-US" smtClean="0"/>
              <a:t>Người đàn ông đang vớt rác trên mặt hồ</a:t>
            </a:r>
            <a:endParaRPr lang="en-US"/>
          </a:p>
        </p:txBody>
      </p:sp>
      <p:sp>
        <p:nvSpPr>
          <p:cNvPr id="9" name="TextBox 8"/>
          <p:cNvSpPr txBox="1"/>
          <p:nvPr/>
        </p:nvSpPr>
        <p:spPr>
          <a:xfrm>
            <a:off x="6280894" y="1904938"/>
            <a:ext cx="2223272" cy="523220"/>
          </a:xfrm>
          <a:prstGeom prst="rect">
            <a:avLst/>
          </a:prstGeom>
          <a:noFill/>
        </p:spPr>
        <p:txBody>
          <a:bodyPr wrap="square" rtlCol="0">
            <a:spAutoFit/>
          </a:bodyPr>
          <a:lstStyle/>
          <a:p>
            <a:r>
              <a:rPr lang="en-US" smtClean="0"/>
              <a:t>Hai bạn nhỏ đang phá tổ chim</a:t>
            </a:r>
            <a:endParaRPr lang="en-US"/>
          </a:p>
        </p:txBody>
      </p:sp>
      <p:sp>
        <p:nvSpPr>
          <p:cNvPr id="14" name="TextBox 13"/>
          <p:cNvSpPr txBox="1"/>
          <p:nvPr/>
        </p:nvSpPr>
        <p:spPr>
          <a:xfrm>
            <a:off x="3697625" y="4224176"/>
            <a:ext cx="2223272" cy="523220"/>
          </a:xfrm>
          <a:prstGeom prst="rect">
            <a:avLst/>
          </a:prstGeom>
          <a:noFill/>
        </p:spPr>
        <p:txBody>
          <a:bodyPr wrap="square" rtlCol="0">
            <a:spAutoFit/>
          </a:bodyPr>
          <a:lstStyle/>
          <a:p>
            <a:r>
              <a:rPr lang="en-US" smtClean="0"/>
              <a:t>Xe rác đổ rác xuống sông ngòi</a:t>
            </a:r>
            <a:endParaRPr lang="en-US"/>
          </a:p>
        </p:txBody>
      </p:sp>
      <p:sp>
        <p:nvSpPr>
          <p:cNvPr id="15" name="TextBox 14"/>
          <p:cNvSpPr txBox="1"/>
          <p:nvPr/>
        </p:nvSpPr>
        <p:spPr>
          <a:xfrm>
            <a:off x="6417528" y="2547646"/>
            <a:ext cx="2223272" cy="523220"/>
          </a:xfrm>
          <a:prstGeom prst="rect">
            <a:avLst/>
          </a:prstGeom>
          <a:noFill/>
        </p:spPr>
        <p:txBody>
          <a:bodyPr wrap="square" rtlCol="0">
            <a:spAutoFit/>
          </a:bodyPr>
          <a:lstStyle/>
          <a:p>
            <a:r>
              <a:rPr lang="en-US" smtClean="0"/>
              <a:t>Các bạn đang thu nhặt rác trên bãi bển</a:t>
            </a:r>
            <a:endParaRPr lang="en-US"/>
          </a:p>
        </p:txBody>
      </p:sp>
    </p:spTree>
    <p:extLst>
      <p:ext uri="{BB962C8B-B14F-4D97-AF65-F5344CB8AC3E}">
        <p14:creationId xmlns:p14="http://schemas.microsoft.com/office/powerpoint/2010/main" val="31740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97625" y="148581"/>
            <a:ext cx="2353427" cy="2241360"/>
            <a:chOff x="3856229" y="149730"/>
            <a:chExt cx="2353427" cy="224136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56229" y="149730"/>
              <a:ext cx="2353427" cy="2241360"/>
            </a:xfrm>
            <a:prstGeom prst="roundRect">
              <a:avLst>
                <a:gd name="adj" fmla="val 3908"/>
              </a:avLst>
            </a:prstGeom>
          </p:spPr>
        </p:pic>
        <p:sp>
          <p:nvSpPr>
            <p:cNvPr id="2" name="TextBox 1"/>
            <p:cNvSpPr txBox="1"/>
            <p:nvPr/>
          </p:nvSpPr>
          <p:spPr>
            <a:xfrm>
              <a:off x="3986384" y="1853590"/>
              <a:ext cx="2223272" cy="523220"/>
            </a:xfrm>
            <a:prstGeom prst="rect">
              <a:avLst/>
            </a:prstGeom>
            <a:noFill/>
          </p:spPr>
          <p:txBody>
            <a:bodyPr wrap="square" rtlCol="0">
              <a:spAutoFit/>
            </a:bodyPr>
            <a:lstStyle/>
            <a:p>
              <a:r>
                <a:rPr lang="en-US" smtClean="0"/>
                <a:t>Người đàn ông đang vớt rác trên mặt hồ</a:t>
              </a:r>
              <a:endParaRPr lang="en-US"/>
            </a:p>
          </p:txBody>
        </p:sp>
      </p:grpSp>
      <p:grpSp>
        <p:nvGrpSpPr>
          <p:cNvPr id="4" name="Group 3"/>
          <p:cNvGrpSpPr/>
          <p:nvPr/>
        </p:nvGrpSpPr>
        <p:grpSpPr>
          <a:xfrm>
            <a:off x="6209656" y="97822"/>
            <a:ext cx="2341328" cy="2278988"/>
            <a:chOff x="6209656" y="149170"/>
            <a:chExt cx="2341328" cy="2278988"/>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60"/>
            <a:stretch/>
          </p:blipFill>
          <p:spPr>
            <a:xfrm>
              <a:off x="6209656" y="149170"/>
              <a:ext cx="2341328" cy="2238741"/>
            </a:xfrm>
            <a:prstGeom prst="roundRect">
              <a:avLst>
                <a:gd name="adj" fmla="val 3007"/>
              </a:avLst>
            </a:prstGeom>
          </p:spPr>
        </p:pic>
        <p:sp>
          <p:nvSpPr>
            <p:cNvPr id="9" name="TextBox 8"/>
            <p:cNvSpPr txBox="1"/>
            <p:nvPr/>
          </p:nvSpPr>
          <p:spPr>
            <a:xfrm>
              <a:off x="6280894" y="1904938"/>
              <a:ext cx="2223272" cy="523220"/>
            </a:xfrm>
            <a:prstGeom prst="rect">
              <a:avLst/>
            </a:prstGeom>
            <a:noFill/>
          </p:spPr>
          <p:txBody>
            <a:bodyPr wrap="square" rtlCol="0">
              <a:spAutoFit/>
            </a:bodyPr>
            <a:lstStyle/>
            <a:p>
              <a:r>
                <a:rPr lang="en-US" smtClean="0"/>
                <a:t>Hai bạn nhỏ đang phá tổ chim</a:t>
              </a:r>
              <a:endParaRPr lang="en-US"/>
            </a:p>
          </p:txBody>
        </p:sp>
      </p:grpSp>
      <p:grpSp>
        <p:nvGrpSpPr>
          <p:cNvPr id="5" name="Group 4"/>
          <p:cNvGrpSpPr/>
          <p:nvPr/>
        </p:nvGrpSpPr>
        <p:grpSpPr>
          <a:xfrm>
            <a:off x="3632548" y="2517732"/>
            <a:ext cx="2353427" cy="2229754"/>
            <a:chOff x="3632548" y="2517732"/>
            <a:chExt cx="2353427" cy="2229754"/>
          </a:xfrm>
        </p:grpSpPr>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32548" y="2517732"/>
              <a:ext cx="2353427" cy="2229754"/>
            </a:xfrm>
            <a:prstGeom prst="roundRect">
              <a:avLst>
                <a:gd name="adj" fmla="val 5915"/>
              </a:avLst>
            </a:prstGeom>
          </p:spPr>
        </p:pic>
        <p:sp>
          <p:nvSpPr>
            <p:cNvPr id="14" name="TextBox 13"/>
            <p:cNvSpPr txBox="1"/>
            <p:nvPr/>
          </p:nvSpPr>
          <p:spPr>
            <a:xfrm>
              <a:off x="3697625" y="4224176"/>
              <a:ext cx="2223272" cy="523220"/>
            </a:xfrm>
            <a:prstGeom prst="rect">
              <a:avLst/>
            </a:prstGeom>
            <a:noFill/>
          </p:spPr>
          <p:txBody>
            <a:bodyPr wrap="square" rtlCol="0">
              <a:spAutoFit/>
            </a:bodyPr>
            <a:lstStyle/>
            <a:p>
              <a:r>
                <a:rPr lang="en-US" smtClean="0"/>
                <a:t>Xe rác đổ rác xuống sông ngòi</a:t>
              </a:r>
              <a:endParaRPr lang="en-US"/>
            </a:p>
          </p:txBody>
        </p:sp>
      </p:grpSp>
      <p:grpSp>
        <p:nvGrpSpPr>
          <p:cNvPr id="7" name="Group 6"/>
          <p:cNvGrpSpPr/>
          <p:nvPr/>
        </p:nvGrpSpPr>
        <p:grpSpPr>
          <a:xfrm>
            <a:off x="6209656" y="2517731"/>
            <a:ext cx="2418934" cy="2229665"/>
            <a:chOff x="6221866" y="2517731"/>
            <a:chExt cx="2418934" cy="2229665"/>
          </a:xfrm>
        </p:grpSpPr>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221866" y="2517731"/>
              <a:ext cx="2341328" cy="2229665"/>
            </a:xfrm>
            <a:prstGeom prst="roundRect">
              <a:avLst>
                <a:gd name="adj" fmla="val 7904"/>
              </a:avLst>
            </a:prstGeom>
          </p:spPr>
        </p:pic>
        <p:sp>
          <p:nvSpPr>
            <p:cNvPr id="15" name="TextBox 14"/>
            <p:cNvSpPr txBox="1"/>
            <p:nvPr/>
          </p:nvSpPr>
          <p:spPr>
            <a:xfrm>
              <a:off x="6417528" y="2547646"/>
              <a:ext cx="2223272" cy="523220"/>
            </a:xfrm>
            <a:prstGeom prst="rect">
              <a:avLst/>
            </a:prstGeom>
            <a:noFill/>
          </p:spPr>
          <p:txBody>
            <a:bodyPr wrap="square" rtlCol="0">
              <a:spAutoFit/>
            </a:bodyPr>
            <a:lstStyle/>
            <a:p>
              <a:r>
                <a:rPr lang="en-US" smtClean="0"/>
                <a:t>Các bạn đang thu nhặt rác trên bãi bển</a:t>
              </a:r>
              <a:endParaRPr lang="en-US"/>
            </a:p>
          </p:txBody>
        </p:sp>
      </p:grpSp>
      <p:sp>
        <p:nvSpPr>
          <p:cNvPr id="3" name="TextBox 2"/>
          <p:cNvSpPr txBox="1"/>
          <p:nvPr/>
        </p:nvSpPr>
        <p:spPr>
          <a:xfrm>
            <a:off x="196944" y="372381"/>
            <a:ext cx="3026980" cy="1169551"/>
          </a:xfrm>
          <a:prstGeom prst="rect">
            <a:avLst/>
          </a:prstGeom>
          <a:noFill/>
        </p:spPr>
        <p:txBody>
          <a:bodyPr wrap="square" rtlCol="0">
            <a:spAutoFit/>
          </a:bodyPr>
          <a:lstStyle/>
          <a:p>
            <a:r>
              <a:rPr lang="en-US" smtClean="0"/>
              <a:t> </a:t>
            </a:r>
          </a:p>
          <a:p>
            <a:endParaRPr lang="en-US"/>
          </a:p>
          <a:p>
            <a:endParaRPr lang="en-US" smtClean="0"/>
          </a:p>
          <a:p>
            <a:endParaRPr lang="en-US"/>
          </a:p>
          <a:p>
            <a:endParaRPr lang="en-US"/>
          </a:p>
        </p:txBody>
      </p:sp>
      <p:sp>
        <p:nvSpPr>
          <p:cNvPr id="16" name="Right Arrow 15"/>
          <p:cNvSpPr/>
          <p:nvPr/>
        </p:nvSpPr>
        <p:spPr>
          <a:xfrm>
            <a:off x="412406" y="517771"/>
            <a:ext cx="2811518" cy="15029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r>
              <a:rPr lang="en-US" sz="1800"/>
              <a:t>Những việc làm </a:t>
            </a:r>
            <a:r>
              <a:rPr lang="en-US" sz="1800" smtClean="0"/>
              <a:t>đẹp</a:t>
            </a:r>
            <a:endParaRPr lang="en-US" sz="1800"/>
          </a:p>
        </p:txBody>
      </p:sp>
      <p:sp>
        <p:nvSpPr>
          <p:cNvPr id="18" name="Right Arrow 17"/>
          <p:cNvSpPr/>
          <p:nvPr/>
        </p:nvSpPr>
        <p:spPr>
          <a:xfrm>
            <a:off x="412405" y="2389941"/>
            <a:ext cx="2990301" cy="15029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r>
              <a:rPr lang="en-US" sz="1600"/>
              <a:t>Những việc làm </a:t>
            </a:r>
            <a:r>
              <a:rPr lang="en-US" sz="1600" smtClean="0"/>
              <a:t>không đẹp</a:t>
            </a:r>
            <a:endParaRPr lang="en-US" sz="1600"/>
          </a:p>
        </p:txBody>
      </p:sp>
    </p:spTree>
    <p:extLst>
      <p:ext uri="{BB962C8B-B14F-4D97-AF65-F5344CB8AC3E}">
        <p14:creationId xmlns:p14="http://schemas.microsoft.com/office/powerpoint/2010/main" val="293813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97625" y="148581"/>
            <a:ext cx="2353427" cy="2241360"/>
            <a:chOff x="3856229" y="149730"/>
            <a:chExt cx="2353427" cy="224136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56229" y="149730"/>
              <a:ext cx="2353427" cy="2241360"/>
            </a:xfrm>
            <a:prstGeom prst="roundRect">
              <a:avLst>
                <a:gd name="adj" fmla="val 3908"/>
              </a:avLst>
            </a:prstGeom>
          </p:spPr>
        </p:pic>
        <p:sp>
          <p:nvSpPr>
            <p:cNvPr id="2" name="TextBox 1"/>
            <p:cNvSpPr txBox="1"/>
            <p:nvPr/>
          </p:nvSpPr>
          <p:spPr>
            <a:xfrm>
              <a:off x="3986384" y="1853590"/>
              <a:ext cx="2223272" cy="523220"/>
            </a:xfrm>
            <a:prstGeom prst="rect">
              <a:avLst/>
            </a:prstGeom>
            <a:noFill/>
          </p:spPr>
          <p:txBody>
            <a:bodyPr wrap="square" rtlCol="0">
              <a:spAutoFit/>
            </a:bodyPr>
            <a:lstStyle/>
            <a:p>
              <a:r>
                <a:rPr lang="en-US" smtClean="0"/>
                <a:t>Người đàn ông đang vớt rác trên mặt hồ</a:t>
              </a:r>
              <a:endParaRPr lang="en-US"/>
            </a:p>
          </p:txBody>
        </p:sp>
      </p:grpSp>
      <p:grpSp>
        <p:nvGrpSpPr>
          <p:cNvPr id="5" name="Group 4"/>
          <p:cNvGrpSpPr/>
          <p:nvPr/>
        </p:nvGrpSpPr>
        <p:grpSpPr>
          <a:xfrm>
            <a:off x="3576920" y="2517732"/>
            <a:ext cx="2353427" cy="2229754"/>
            <a:chOff x="3632548" y="2517732"/>
            <a:chExt cx="2353427" cy="2229754"/>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32548" y="2517732"/>
              <a:ext cx="2353427" cy="2229754"/>
            </a:xfrm>
            <a:prstGeom prst="roundRect">
              <a:avLst>
                <a:gd name="adj" fmla="val 5915"/>
              </a:avLst>
            </a:prstGeom>
          </p:spPr>
        </p:pic>
        <p:sp>
          <p:nvSpPr>
            <p:cNvPr id="14" name="TextBox 13"/>
            <p:cNvSpPr txBox="1"/>
            <p:nvPr/>
          </p:nvSpPr>
          <p:spPr>
            <a:xfrm>
              <a:off x="3697625" y="4224176"/>
              <a:ext cx="2223272" cy="523220"/>
            </a:xfrm>
            <a:prstGeom prst="rect">
              <a:avLst/>
            </a:prstGeom>
            <a:noFill/>
          </p:spPr>
          <p:txBody>
            <a:bodyPr wrap="square" rtlCol="0">
              <a:spAutoFit/>
            </a:bodyPr>
            <a:lstStyle/>
            <a:p>
              <a:r>
                <a:rPr lang="en-US" smtClean="0"/>
                <a:t>Xe rác đổ rác xuống sông ngòi</a:t>
              </a:r>
              <a:endParaRPr lang="en-US"/>
            </a:p>
          </p:txBody>
        </p:sp>
      </p:grpSp>
      <p:grpSp>
        <p:nvGrpSpPr>
          <p:cNvPr id="7" name="Group 6"/>
          <p:cNvGrpSpPr/>
          <p:nvPr/>
        </p:nvGrpSpPr>
        <p:grpSpPr>
          <a:xfrm>
            <a:off x="6051190" y="160276"/>
            <a:ext cx="2418934" cy="2229665"/>
            <a:chOff x="6221866" y="2517731"/>
            <a:chExt cx="2418934" cy="2229665"/>
          </a:xfrm>
        </p:grpSpPr>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221866" y="2517731"/>
              <a:ext cx="2341328" cy="2229665"/>
            </a:xfrm>
            <a:prstGeom prst="roundRect">
              <a:avLst>
                <a:gd name="adj" fmla="val 7904"/>
              </a:avLst>
            </a:prstGeom>
          </p:spPr>
        </p:pic>
        <p:sp>
          <p:nvSpPr>
            <p:cNvPr id="15" name="TextBox 14"/>
            <p:cNvSpPr txBox="1"/>
            <p:nvPr/>
          </p:nvSpPr>
          <p:spPr>
            <a:xfrm>
              <a:off x="6417528" y="2547646"/>
              <a:ext cx="2223272" cy="523220"/>
            </a:xfrm>
            <a:prstGeom prst="rect">
              <a:avLst/>
            </a:prstGeom>
            <a:noFill/>
          </p:spPr>
          <p:txBody>
            <a:bodyPr wrap="square" rtlCol="0">
              <a:spAutoFit/>
            </a:bodyPr>
            <a:lstStyle/>
            <a:p>
              <a:r>
                <a:rPr lang="en-US" smtClean="0"/>
                <a:t>Các bạn đang thu nhặt rác trên bãi bển</a:t>
              </a:r>
              <a:endParaRPr lang="en-US"/>
            </a:p>
          </p:txBody>
        </p:sp>
      </p:grpSp>
      <p:sp>
        <p:nvSpPr>
          <p:cNvPr id="3" name="TextBox 2"/>
          <p:cNvSpPr txBox="1"/>
          <p:nvPr/>
        </p:nvSpPr>
        <p:spPr>
          <a:xfrm>
            <a:off x="196944" y="372381"/>
            <a:ext cx="3026980" cy="1169551"/>
          </a:xfrm>
          <a:prstGeom prst="rect">
            <a:avLst/>
          </a:prstGeom>
          <a:noFill/>
        </p:spPr>
        <p:txBody>
          <a:bodyPr wrap="square" rtlCol="0">
            <a:spAutoFit/>
          </a:bodyPr>
          <a:lstStyle/>
          <a:p>
            <a:r>
              <a:rPr lang="en-US" smtClean="0"/>
              <a:t> </a:t>
            </a:r>
          </a:p>
          <a:p>
            <a:endParaRPr lang="en-US"/>
          </a:p>
          <a:p>
            <a:endParaRPr lang="en-US" smtClean="0"/>
          </a:p>
          <a:p>
            <a:endParaRPr lang="en-US"/>
          </a:p>
          <a:p>
            <a:endParaRPr lang="en-US"/>
          </a:p>
        </p:txBody>
      </p:sp>
      <p:sp>
        <p:nvSpPr>
          <p:cNvPr id="16" name="Right Arrow 15"/>
          <p:cNvSpPr/>
          <p:nvPr/>
        </p:nvSpPr>
        <p:spPr>
          <a:xfrm>
            <a:off x="412406" y="517771"/>
            <a:ext cx="2811518" cy="15029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r>
              <a:rPr lang="en-US" sz="1800"/>
              <a:t>Những việc làm </a:t>
            </a:r>
            <a:r>
              <a:rPr lang="en-US" sz="1800" smtClean="0"/>
              <a:t>đẹp</a:t>
            </a:r>
            <a:endParaRPr lang="en-US" sz="1800"/>
          </a:p>
        </p:txBody>
      </p:sp>
      <p:sp>
        <p:nvSpPr>
          <p:cNvPr id="18" name="Right Arrow 17"/>
          <p:cNvSpPr/>
          <p:nvPr/>
        </p:nvSpPr>
        <p:spPr>
          <a:xfrm>
            <a:off x="388171" y="2600148"/>
            <a:ext cx="2990301" cy="15029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r>
              <a:rPr lang="en-US" sz="1600"/>
              <a:t>Những việc làm </a:t>
            </a:r>
            <a:r>
              <a:rPr lang="en-US" sz="1600" smtClean="0"/>
              <a:t>không đẹp</a:t>
            </a:r>
            <a:endParaRPr lang="en-US" sz="1600"/>
          </a:p>
        </p:txBody>
      </p:sp>
      <p:grpSp>
        <p:nvGrpSpPr>
          <p:cNvPr id="17" name="Group 16"/>
          <p:cNvGrpSpPr/>
          <p:nvPr/>
        </p:nvGrpSpPr>
        <p:grpSpPr>
          <a:xfrm>
            <a:off x="6128796" y="2517732"/>
            <a:ext cx="2341328" cy="2278988"/>
            <a:chOff x="6209656" y="149170"/>
            <a:chExt cx="2341328" cy="2278988"/>
          </a:xfrm>
        </p:grpSpPr>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1160"/>
            <a:stretch/>
          </p:blipFill>
          <p:spPr>
            <a:xfrm>
              <a:off x="6209656" y="149170"/>
              <a:ext cx="2341328" cy="2238741"/>
            </a:xfrm>
            <a:prstGeom prst="roundRect">
              <a:avLst>
                <a:gd name="adj" fmla="val 3007"/>
              </a:avLst>
            </a:prstGeom>
          </p:spPr>
        </p:pic>
        <p:sp>
          <p:nvSpPr>
            <p:cNvPr id="20" name="TextBox 19"/>
            <p:cNvSpPr txBox="1"/>
            <p:nvPr/>
          </p:nvSpPr>
          <p:spPr>
            <a:xfrm>
              <a:off x="6280894" y="1904938"/>
              <a:ext cx="2223272" cy="523220"/>
            </a:xfrm>
            <a:prstGeom prst="rect">
              <a:avLst/>
            </a:prstGeom>
            <a:noFill/>
          </p:spPr>
          <p:txBody>
            <a:bodyPr wrap="square" rtlCol="0">
              <a:spAutoFit/>
            </a:bodyPr>
            <a:lstStyle/>
            <a:p>
              <a:r>
                <a:rPr lang="en-US" smtClean="0"/>
                <a:t>Hai bạn nhỏ đang phá tổ chim</a:t>
              </a:r>
              <a:endParaRPr lang="en-US"/>
            </a:p>
          </p:txBody>
        </p:sp>
      </p:grpSp>
    </p:spTree>
    <p:extLst>
      <p:ext uri="{BB962C8B-B14F-4D97-AF65-F5344CB8AC3E}">
        <p14:creationId xmlns:p14="http://schemas.microsoft.com/office/powerpoint/2010/main" val="10968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777760" y="2772938"/>
            <a:ext cx="367867" cy="4260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Oval 7"/>
          <p:cNvSpPr/>
          <p:nvPr/>
        </p:nvSpPr>
        <p:spPr>
          <a:xfrm>
            <a:off x="798779" y="1747444"/>
            <a:ext cx="367867" cy="40011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extBox 1"/>
          <p:cNvSpPr txBox="1"/>
          <p:nvPr/>
        </p:nvSpPr>
        <p:spPr>
          <a:xfrm>
            <a:off x="441434" y="409950"/>
            <a:ext cx="8345214" cy="707886"/>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Như vậy các em đã biết có thể có những hành động nào để bảo vệ môi trường, em đã làm gì để bảo vệ môi trường</a:t>
            </a:r>
            <a:r>
              <a:rPr lang="en-US" sz="2000">
                <a:latin typeface="Times New Roman" panose="02020603050405020304" pitchFamily="18" charset="0"/>
                <a:cs typeface="Times New Roman" panose="02020603050405020304" pitchFamily="18" charset="0"/>
              </a:rPr>
              <a:t>?</a:t>
            </a:r>
            <a:endParaRPr lang="en-US" sz="200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515006" y="1224455"/>
            <a:ext cx="788275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Em hãy chọn hai việc làm để bảo vệ môi trường trong các việc làm sau</a:t>
            </a:r>
            <a:r>
              <a:rPr lang="en-US" sz="1600" smtClean="0"/>
              <a:t>:</a:t>
            </a:r>
            <a:endParaRPr lang="en-US" sz="1600"/>
          </a:p>
        </p:txBody>
      </p:sp>
      <p:sp>
        <p:nvSpPr>
          <p:cNvPr id="4" name="TextBox 3"/>
          <p:cNvSpPr txBox="1"/>
          <p:nvPr/>
        </p:nvSpPr>
        <p:spPr>
          <a:xfrm>
            <a:off x="777760" y="1704981"/>
            <a:ext cx="788275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 Đổ rác đúng nơi quy định</a:t>
            </a:r>
            <a:endParaRPr lang="en-US" sz="2000">
              <a:latin typeface="Times New Roman" panose="02020603050405020304" pitchFamily="18" charset="0"/>
              <a:cs typeface="Times New Roman" panose="02020603050405020304" pitchFamily="18" charset="0"/>
            </a:endParaRPr>
          </a:p>
        </p:txBody>
      </p:sp>
      <p:sp>
        <p:nvSpPr>
          <p:cNvPr id="5" name="TextBox 4"/>
          <p:cNvSpPr txBox="1"/>
          <p:nvPr/>
        </p:nvSpPr>
        <p:spPr>
          <a:xfrm>
            <a:off x="777763" y="2211710"/>
            <a:ext cx="788275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 Chặt cây xanh</a:t>
            </a:r>
            <a:endParaRPr lang="en-US" sz="2000">
              <a:latin typeface="Times New Roman" panose="02020603050405020304" pitchFamily="18" charset="0"/>
              <a:cs typeface="Times New Roman" panose="02020603050405020304" pitchFamily="18" charset="0"/>
            </a:endParaRPr>
          </a:p>
        </p:txBody>
      </p:sp>
      <p:sp>
        <p:nvSpPr>
          <p:cNvPr id="6" name="TextBox 5"/>
          <p:cNvSpPr txBox="1"/>
          <p:nvPr/>
        </p:nvSpPr>
        <p:spPr>
          <a:xfrm>
            <a:off x="777760" y="2758647"/>
            <a:ext cx="788275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C</a:t>
            </a:r>
            <a:r>
              <a:rPr lang="en-US" sz="2000" smtClean="0">
                <a:latin typeface="Times New Roman" panose="02020603050405020304" pitchFamily="18" charset="0"/>
                <a:cs typeface="Times New Roman" panose="02020603050405020304" pitchFamily="18" charset="0"/>
              </a:rPr>
              <a:t>. Trồng và bảo vệ cây xanh</a:t>
            </a:r>
            <a:endParaRPr lang="en-US" sz="2000">
              <a:latin typeface="Times New Roman" panose="02020603050405020304" pitchFamily="18" charset="0"/>
              <a:cs typeface="Times New Roman" panose="02020603050405020304" pitchFamily="18" charset="0"/>
            </a:endParaRPr>
          </a:p>
        </p:txBody>
      </p:sp>
      <p:sp>
        <p:nvSpPr>
          <p:cNvPr id="7" name="TextBox 6"/>
          <p:cNvSpPr txBox="1"/>
          <p:nvPr/>
        </p:nvSpPr>
        <p:spPr>
          <a:xfrm>
            <a:off x="777761" y="3305584"/>
            <a:ext cx="788275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D</a:t>
            </a:r>
            <a:r>
              <a:rPr lang="en-US" sz="2000" smtClean="0">
                <a:latin typeface="Times New Roman" panose="02020603050405020304" pitchFamily="18" charset="0"/>
                <a:cs typeface="Times New Roman" panose="02020603050405020304" pitchFamily="18" charset="0"/>
              </a:rPr>
              <a:t>. Đổ nước thải ra sông ngòi</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0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3" grpId="0"/>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2562676" y="-79700"/>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844999" y="631053"/>
            <a:ext cx="5079770" cy="1002519"/>
          </a:xfrm>
          <a:prstGeom prst="rect">
            <a:avLst/>
          </a:prstGeom>
          <a:noFill/>
        </p:spPr>
        <p:txBody>
          <a:bodyPr wrap="square" rtlCol="0">
            <a:spAutoFit/>
          </a:bodyPr>
          <a:lstStyle/>
          <a:p>
            <a:pPr algn="ctr">
              <a:lnSpc>
                <a:spcPct val="130000"/>
              </a:lnSpc>
            </a:pPr>
            <a:r>
              <a:rPr lang="en-US" sz="2400" b="1">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2.</a:t>
            </a:r>
            <a:r>
              <a:rPr lang="en-US" sz="2400" b="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Em đã làm gì để góp phần giữ gìn môi trường sạch đẹp?</a:t>
            </a:r>
            <a:endParaRPr lang="vi-VN" sz="240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1241" y="1990984"/>
            <a:ext cx="184731" cy="307777"/>
          </a:xfrm>
          <a:prstGeom prst="rect">
            <a:avLst/>
          </a:prstGeom>
          <a:noFill/>
        </p:spPr>
        <p:txBody>
          <a:bodyPr wrap="none" rtlCol="0">
            <a:spAutoFit/>
          </a:bodyPr>
          <a:lstStyle/>
          <a:p>
            <a:endParaRPr lang="en-US"/>
          </a:p>
        </p:txBody>
      </p:sp>
      <p:sp>
        <p:nvSpPr>
          <p:cNvPr id="4" name="TextBox 3"/>
          <p:cNvSpPr txBox="1"/>
          <p:nvPr/>
        </p:nvSpPr>
        <p:spPr>
          <a:xfrm>
            <a:off x="4157561" y="2488405"/>
            <a:ext cx="411143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Bỏ rác đúng nơi quy định</a:t>
            </a:r>
            <a:endParaRPr lang="en-US" sz="2400">
              <a:latin typeface="Times New Roman" panose="02020603050405020304" pitchFamily="18" charset="0"/>
              <a:cs typeface="Times New Roman" panose="02020603050405020304" pitchFamily="18" charset="0"/>
            </a:endParaRPr>
          </a:p>
        </p:txBody>
      </p:sp>
      <p:sp>
        <p:nvSpPr>
          <p:cNvPr id="38" name="TextBox 37"/>
          <p:cNvSpPr txBox="1"/>
          <p:nvPr/>
        </p:nvSpPr>
        <p:spPr>
          <a:xfrm>
            <a:off x="4157561" y="3171482"/>
            <a:ext cx="4111431"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Trồng và chăm sóc cây xanh</a:t>
            </a:r>
            <a:endParaRPr lang="en-US" sz="2400">
              <a:latin typeface="Times New Roman" panose="02020603050405020304" pitchFamily="18" charset="0"/>
              <a:cs typeface="Times New Roman" panose="02020603050405020304" pitchFamily="18" charset="0"/>
            </a:endParaRPr>
          </a:p>
        </p:txBody>
      </p:sp>
      <p:sp>
        <p:nvSpPr>
          <p:cNvPr id="39" name="TextBox 38"/>
          <p:cNvSpPr txBox="1"/>
          <p:nvPr/>
        </p:nvSpPr>
        <p:spPr>
          <a:xfrm>
            <a:off x="4157561" y="3807067"/>
            <a:ext cx="411143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400" smtClean="0">
                <a:solidFill>
                  <a:schemeClr val="tx1"/>
                </a:solidFill>
                <a:latin typeface="Times New Roman" panose="02020603050405020304" pitchFamily="18" charset="0"/>
                <a:cs typeface="Times New Roman" panose="02020603050405020304" pitchFamily="18" charset="0"/>
              </a:rPr>
              <a:t>Quét dọn đường làng, ngõ xóm</a:t>
            </a:r>
            <a:endParaRPr 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7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7542" y="398998"/>
            <a:ext cx="6684580" cy="4229714"/>
          </a:xfrm>
          <a:prstGeom prst="roundRect">
            <a:avLst>
              <a:gd name="adj" fmla="val 13706"/>
            </a:avLst>
          </a:prstGeom>
        </p:spPr>
      </p:pic>
    </p:spTree>
    <p:extLst>
      <p:ext uri="{BB962C8B-B14F-4D97-AF65-F5344CB8AC3E}">
        <p14:creationId xmlns:p14="http://schemas.microsoft.com/office/powerpoint/2010/main" val="3031903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p:nvPr>
        </p:nvSpPr>
        <p:spPr>
          <a:xfrm>
            <a:off x="2307537" y="17423"/>
            <a:ext cx="5023841" cy="15790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8000" smtClean="0">
                <a:solidFill>
                  <a:schemeClr val="accent3"/>
                </a:solidFill>
                <a:latin typeface="Cambria" panose="02040503050406030204" pitchFamily="18" charset="0"/>
                <a:ea typeface="Cambria" panose="02040503050406030204" pitchFamily="18" charset="0"/>
              </a:rPr>
              <a:t>Vận dụng</a:t>
            </a:r>
            <a:endParaRPr sz="8000">
              <a:solidFill>
                <a:schemeClr val="accent3"/>
              </a:solidFill>
              <a:latin typeface="Cambria" panose="02040503050406030204" pitchFamily="18" charset="0"/>
              <a:ea typeface="Cambria" panose="02040503050406030204" pitchFamily="18" charset="0"/>
            </a:endParaRPr>
          </a:p>
        </p:txBody>
      </p:sp>
      <p:grpSp>
        <p:nvGrpSpPr>
          <p:cNvPr id="1829" name="Google Shape;1829;p67"/>
          <p:cNvGrpSpPr/>
          <p:nvPr/>
        </p:nvGrpSpPr>
        <p:grpSpPr>
          <a:xfrm rot="-9026948">
            <a:off x="1193571" y="420426"/>
            <a:ext cx="1068245" cy="1196185"/>
            <a:chOff x="1835200" y="3337050"/>
            <a:chExt cx="279350" cy="312825"/>
          </a:xfrm>
        </p:grpSpPr>
        <p:sp>
          <p:nvSpPr>
            <p:cNvPr id="1830" name="Google Shape;1830;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67"/>
          <p:cNvGrpSpPr/>
          <p:nvPr/>
        </p:nvGrpSpPr>
        <p:grpSpPr>
          <a:xfrm rot="2964127">
            <a:off x="7470353" y="379313"/>
            <a:ext cx="1068254" cy="1196197"/>
            <a:chOff x="1835200" y="3337050"/>
            <a:chExt cx="279350" cy="312825"/>
          </a:xfrm>
        </p:grpSpPr>
        <p:sp>
          <p:nvSpPr>
            <p:cNvPr id="1834" name="Google Shape;1834;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67"/>
          <p:cNvGrpSpPr/>
          <p:nvPr/>
        </p:nvGrpSpPr>
        <p:grpSpPr>
          <a:xfrm>
            <a:off x="3948905" y="110543"/>
            <a:ext cx="1561487" cy="877009"/>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18">
            <a:extLst>
              <a:ext uri="{FF2B5EF4-FFF2-40B4-BE49-F238E27FC236}">
                <a16:creationId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5567" y="3023945"/>
            <a:ext cx="1337730" cy="2262513"/>
          </a:xfrm>
          <a:prstGeom prst="rect">
            <a:avLst/>
          </a:prstGeom>
        </p:spPr>
      </p:pic>
      <p:pic>
        <p:nvPicPr>
          <p:cNvPr id="31"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45899"/>
            <a:ext cx="1293273" cy="1293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4903" y="1611428"/>
            <a:ext cx="8682486" cy="707886"/>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Nhiệm vụ của các em là nói với người thân những việc làm để bảo vệ môi trường mà em và các bạn đã trao đổi ở lớp.</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61497" y="2476813"/>
            <a:ext cx="8682486" cy="1015663"/>
          </a:xfrm>
          <a:prstGeom prst="rect">
            <a:avLst/>
          </a:prstGeom>
          <a:noFill/>
        </p:spPr>
        <p:txBody>
          <a:bodyPr wrap="square" rtlCol="0">
            <a:spAutoFit/>
          </a:bodyPr>
          <a:lstStyle/>
          <a:p>
            <a:r>
              <a:rPr lang="en-US" sz="2000" smtClean="0">
                <a:solidFill>
                  <a:schemeClr val="tx1"/>
                </a:solidFill>
                <a:latin typeface="Times New Roman" panose="02020603050405020304" pitchFamily="18" charset="0"/>
                <a:cs typeface="Times New Roman" panose="02020603050405020304" pitchFamily="18" charset="0"/>
              </a:rPr>
              <a:t>Sau khi nói với người thân những việc mà em và các bạn đã trao đổi trên lớp để bảo vệ môi trường, chúng ta có thể đề nghị với người thân nói cho chúng mình biết thêm về những việc làm để bảo vệ môi trường nữa. </a:t>
            </a:r>
            <a:endParaRPr lang="en-US" sz="20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1332300" y="-217349"/>
            <a:ext cx="6667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11500"/>
              <a:t>thank you!</a:t>
            </a:r>
            <a:endParaRPr sz="11500"/>
          </a:p>
        </p:txBody>
      </p:sp>
      <p:sp>
        <p:nvSpPr>
          <p:cNvPr id="150" name="Google Shape;150;p33"/>
          <p:cNvSpPr txBox="1">
            <a:spLocks noGrp="1"/>
          </p:cNvSpPr>
          <p:nvPr>
            <p:ph type="subTitle" idx="1"/>
          </p:nvPr>
        </p:nvSpPr>
        <p:spPr>
          <a:xfrm>
            <a:off x="1759875" y="2122238"/>
            <a:ext cx="6206100" cy="89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200" smtClean="0">
                <a:solidFill>
                  <a:srgbClr val="FF0000"/>
                </a:solidFill>
              </a:rPr>
              <a:t>Chúc các thầy cô và các em mạnh khỏe!</a:t>
            </a:r>
            <a:endParaRPr sz="3200">
              <a:solidFill>
                <a:srgbClr val="FF0000"/>
              </a:solidFill>
            </a:endParaRPr>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33"/>
          <p:cNvSpPr/>
          <p:nvPr/>
        </p:nvSpPr>
        <p:spPr>
          <a:xfrm>
            <a:off x="2644583" y="1521644"/>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411840" y="1775880"/>
              <a:ext cx="8017560" cy="1927800"/>
            </p14:xfrm>
          </p:contentPart>
        </mc:Choice>
        <mc:Fallback>
          <p:pic>
            <p:nvPicPr>
              <p:cNvPr id="3" name="Ink 2"/>
              <p:cNvPicPr/>
              <p:nvPr/>
            </p:nvPicPr>
            <p:blipFill>
              <a:blip r:embed="rId3"/>
              <a:stretch>
                <a:fillRect/>
              </a:stretch>
            </p:blipFill>
            <p:spPr>
              <a:xfrm>
                <a:off x="402480" y="1766520"/>
                <a:ext cx="8036280" cy="1946520"/>
              </a:xfrm>
              <a:prstGeom prst="rect">
                <a:avLst/>
              </a:prstGeom>
            </p:spPr>
          </p:pic>
        </mc:Fallback>
      </mc:AlternateContent>
    </p:spTree>
    <p:extLst>
      <p:ext uri="{BB962C8B-B14F-4D97-AF65-F5344CB8AC3E}">
        <p14:creationId xmlns:p14="http://schemas.microsoft.com/office/powerpoint/2010/main" val="1157707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
        <p:nvSpPr>
          <p:cNvPr id="3" name="Oval 2"/>
          <p:cNvSpPr/>
          <p:nvPr/>
        </p:nvSpPr>
        <p:spPr>
          <a:xfrm>
            <a:off x="51373" y="57535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1</a:t>
            </a:r>
          </a:p>
        </p:txBody>
      </p:sp>
      <p:sp>
        <p:nvSpPr>
          <p:cNvPr id="4" name="Oval 3"/>
          <p:cNvSpPr/>
          <p:nvPr/>
        </p:nvSpPr>
        <p:spPr>
          <a:xfrm>
            <a:off x="20550" y="2012022"/>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2</a:t>
            </a:r>
          </a:p>
        </p:txBody>
      </p:sp>
      <p:sp>
        <p:nvSpPr>
          <p:cNvPr id="5" name="Oval 4"/>
          <p:cNvSpPr/>
          <p:nvPr/>
        </p:nvSpPr>
        <p:spPr>
          <a:xfrm>
            <a:off x="32728" y="350023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3</a:t>
            </a:r>
          </a:p>
        </p:txBody>
      </p:sp>
    </p:spTree>
    <p:extLst>
      <p:ext uri="{BB962C8B-B14F-4D97-AF65-F5344CB8AC3E}">
        <p14:creationId xmlns:p14="http://schemas.microsoft.com/office/powerpoint/2010/main" val="205227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2">
                                            <p:txEl>
                                              <p:pRg st="2" end="2"/>
                                            </p:txEl>
                                          </p:spTgt>
                                        </p:tgtEl>
                                        <p:attrNameLst>
                                          <p:attrName>style.color</p:attrName>
                                        </p:attrNameLst>
                                      </p:cBhvr>
                                      <p:to>
                                        <a:schemeClr val="accent2"/>
                                      </p:to>
                                    </p:animClr>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2">
                                            <p:txEl>
                                              <p:pRg st="3" end="3"/>
                                            </p:txEl>
                                          </p:spTgt>
                                        </p:tgtEl>
                                        <p:attrNameLst>
                                          <p:attrName>style.color</p:attrName>
                                        </p:attrNameLst>
                                      </p:cBhvr>
                                      <p:to>
                                        <a:srgbClr val="7030A0"/>
                                      </p:to>
                                    </p:animClr>
                                  </p:childTnLst>
                                </p:cTn>
                              </p:par>
                              <p:par>
                                <p:cTn id="16" presetID="3" presetClass="emph" presetSubtype="2" fill="hold" nodeType="withEffect">
                                  <p:stCondLst>
                                    <p:cond delay="0"/>
                                  </p:stCondLst>
                                  <p:childTnLst>
                                    <p:animClr clrSpc="rgb" dir="cw">
                                      <p:cBhvr override="childStyle">
                                        <p:cTn id="17" dur="2000" fill="hold"/>
                                        <p:tgtEl>
                                          <p:spTgt spid="2">
                                            <p:txEl>
                                              <p:pRg st="4" end="4"/>
                                            </p:txEl>
                                          </p:spTgt>
                                        </p:tgtEl>
                                        <p:attrNameLst>
                                          <p:attrName>style.color</p:attrName>
                                        </p:attrNameLst>
                                      </p:cBhvr>
                                      <p:to>
                                        <a:srgbClr val="7030A0"/>
                                      </p:to>
                                    </p:animClr>
                                  </p:childTnLst>
                                </p:cTn>
                              </p:par>
                              <p:par>
                                <p:cTn id="18" presetID="3" presetClass="emph" presetSubtype="2" fill="hold" nodeType="withEffect">
                                  <p:stCondLst>
                                    <p:cond delay="0"/>
                                  </p:stCondLst>
                                  <p:childTnLst>
                                    <p:animClr clrSpc="rgb" dir="cw">
                                      <p:cBhvr override="childStyle">
                                        <p:cTn id="19" dur="2000" fill="hold"/>
                                        <p:tgtEl>
                                          <p:spTgt spid="2">
                                            <p:txEl>
                                              <p:pRg st="5" end="5"/>
                                            </p:txEl>
                                          </p:spTgt>
                                        </p:tgtEl>
                                        <p:attrNameLst>
                                          <p:attrName>style.color</p:attrName>
                                        </p:attrNameLst>
                                      </p:cBhvr>
                                      <p:to>
                                        <a:srgbClr val="7030A0"/>
                                      </p:to>
                                    </p:animClr>
                                  </p:childTnLst>
                                </p:cTn>
                              </p:par>
                              <p:par>
                                <p:cTn id="20" presetID="3" presetClass="emph" presetSubtype="2" fill="hold" nodeType="withEffect">
                                  <p:stCondLst>
                                    <p:cond delay="0"/>
                                  </p:stCondLst>
                                  <p:childTnLst>
                                    <p:animClr clrSpc="rgb" dir="cw">
                                      <p:cBhvr override="childStyle">
                                        <p:cTn id="21" dur="2000" fill="hold"/>
                                        <p:tgtEl>
                                          <p:spTgt spid="2">
                                            <p:txEl>
                                              <p:pRg st="6" end="6"/>
                                            </p:txEl>
                                          </p:spTgt>
                                        </p:tgtEl>
                                        <p:attrNameLst>
                                          <p:attrName>style.color</p:attrName>
                                        </p:attrNameLst>
                                      </p:cBhvr>
                                      <p:to>
                                        <a:srgbClr val="7030A0"/>
                                      </p:to>
                                    </p:animClr>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2">
                                            <p:txEl>
                                              <p:pRg st="7" end="7"/>
                                            </p:txEl>
                                          </p:spTgt>
                                        </p:tgtEl>
                                        <p:attrNameLst>
                                          <p:attrName>style.color</p:attrName>
                                        </p:attrNameLst>
                                      </p:cBhvr>
                                      <p:to>
                                        <a:srgbClr val="00B0E0"/>
                                      </p:to>
                                    </p:animClr>
                                  </p:childTnLst>
                                </p:cTn>
                              </p:par>
                              <p:par>
                                <p:cTn id="29" presetID="3" presetClass="emph" presetSubtype="2" fill="hold" nodeType="withEffect">
                                  <p:stCondLst>
                                    <p:cond delay="0"/>
                                  </p:stCondLst>
                                  <p:childTnLst>
                                    <p:animClr clrSpc="rgb" dir="cw">
                                      <p:cBhvr override="childStyle">
                                        <p:cTn id="30" dur="2000" fill="hold"/>
                                        <p:tgtEl>
                                          <p:spTgt spid="2">
                                            <p:txEl>
                                              <p:pRg st="8" end="8"/>
                                            </p:txEl>
                                          </p:spTgt>
                                        </p:tgtEl>
                                        <p:attrNameLst>
                                          <p:attrName>style.color</p:attrName>
                                        </p:attrNameLst>
                                      </p:cBhvr>
                                      <p:to>
                                        <a:srgbClr val="00B0E0"/>
                                      </p:to>
                                    </p:animClr>
                                  </p:childTnLst>
                                </p:cTn>
                              </p:par>
                              <p:par>
                                <p:cTn id="31" presetID="3" presetClass="emph" presetSubtype="2" fill="hold" nodeType="withEffect">
                                  <p:stCondLst>
                                    <p:cond delay="0"/>
                                  </p:stCondLst>
                                  <p:childTnLst>
                                    <p:animClr clrSpc="rgb" dir="cw">
                                      <p:cBhvr override="childStyle">
                                        <p:cTn id="32" dur="2000" fill="hold"/>
                                        <p:tgtEl>
                                          <p:spTgt spid="2">
                                            <p:txEl>
                                              <p:pRg st="9" end="9"/>
                                            </p:txEl>
                                          </p:spTgt>
                                        </p:tgtEl>
                                        <p:attrNameLst>
                                          <p:attrName>style.color</p:attrName>
                                        </p:attrNameLst>
                                      </p:cBhvr>
                                      <p:to>
                                        <a:srgbClr val="00B0E0"/>
                                      </p:to>
                                    </p:animClr>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400356" y="339975"/>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a:latin typeface="Cambria" panose="02040503050406030204" pitchFamily="18" charset="0"/>
                <a:ea typeface="Cambria" panose="02040503050406030204" pitchFamily="18" charset="0"/>
              </a:rPr>
              <a:t>Luyện đọc từ khó</a:t>
            </a:r>
            <a:endParaRPr sz="44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1400356" y="1350485"/>
            <a:ext cx="2373800" cy="7139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cứu</a:t>
            </a:r>
          </a:p>
        </p:txBody>
      </p:sp>
      <p:sp>
        <p:nvSpPr>
          <p:cNvPr id="41" name="Rounded Rectangle 40"/>
          <p:cNvSpPr/>
          <p:nvPr/>
        </p:nvSpPr>
        <p:spPr>
          <a:xfrm>
            <a:off x="1400356" y="2362372"/>
            <a:ext cx="2373800" cy="7139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liên tục</a:t>
            </a:r>
          </a:p>
        </p:txBody>
      </p:sp>
      <p:sp>
        <p:nvSpPr>
          <p:cNvPr id="43" name="Rounded Rectangle 42"/>
          <p:cNvSpPr/>
          <p:nvPr/>
        </p:nvSpPr>
        <p:spPr>
          <a:xfrm>
            <a:off x="1400356" y="3374259"/>
            <a:ext cx="2373800"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trìu mến</a:t>
            </a:r>
          </a:p>
        </p:txBody>
      </p:sp>
      <p:sp>
        <p:nvSpPr>
          <p:cNvPr id="37" name="Rounded Rectangle 36"/>
          <p:cNvSpPr/>
          <p:nvPr/>
        </p:nvSpPr>
        <p:spPr>
          <a:xfrm>
            <a:off x="4089848" y="1415081"/>
            <a:ext cx="2832342"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t</a:t>
            </a:r>
            <a:r>
              <a:rPr lang="en-US" sz="3600" b="1" smtClean="0">
                <a:solidFill>
                  <a:schemeClr val="tx1"/>
                </a:solidFill>
                <a:latin typeface="Cambria" panose="02040503050406030204" pitchFamily="18" charset="0"/>
                <a:ea typeface="Cambria" panose="02040503050406030204" pitchFamily="18" charset="0"/>
                <a:cs typeface="Calibri" panose="020F0502020204030204" pitchFamily="34" charset="0"/>
              </a:rPr>
              <a:t>hủy triều</a:t>
            </a:r>
            <a:endParaRPr lang="en-US" sz="3600" b="1">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38" name="Rounded Rectangle 37"/>
          <p:cNvSpPr/>
          <p:nvPr/>
        </p:nvSpPr>
        <p:spPr>
          <a:xfrm>
            <a:off x="4089848" y="2362372"/>
            <a:ext cx="2832342"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smtClean="0">
                <a:solidFill>
                  <a:schemeClr val="tx1"/>
                </a:solidFill>
                <a:latin typeface="Cambria" panose="02040503050406030204" pitchFamily="18" charset="0"/>
                <a:ea typeface="Cambria" panose="02040503050406030204" pitchFamily="18" charset="0"/>
                <a:cs typeface="Calibri" panose="020F0502020204030204" pitchFamily="34" charset="0"/>
              </a:rPr>
              <a:t>nước</a:t>
            </a:r>
            <a:endParaRPr lang="en-US" sz="3600" b="1">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39" name="Rounded Rectangle 38"/>
          <p:cNvSpPr/>
          <p:nvPr/>
        </p:nvSpPr>
        <p:spPr>
          <a:xfrm>
            <a:off x="4089848" y="3309663"/>
            <a:ext cx="2832342"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l</a:t>
            </a:r>
            <a:r>
              <a:rPr lang="en-US" sz="3600" b="1" smtClean="0">
                <a:solidFill>
                  <a:schemeClr val="tx1"/>
                </a:solidFill>
                <a:latin typeface="Cambria" panose="02040503050406030204" pitchFamily="18" charset="0"/>
                <a:ea typeface="Cambria" panose="02040503050406030204" pitchFamily="18" charset="0"/>
                <a:cs typeface="Calibri" panose="020F0502020204030204" pitchFamily="34" charset="0"/>
              </a:rPr>
              <a:t>iệu</a:t>
            </a:r>
            <a:endParaRPr lang="en-US" sz="3600" b="1">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3"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275573" y="1469559"/>
            <a:ext cx="8530224"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Luyện đọc câu dài</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78125" y="1568461"/>
            <a:ext cx="8327672"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Biển đông người, nhưng ông lại chú ý đến một cậu bé cứ liên tục cúi xuống nhặt thứ gì đó lên rồi thả xuống biển.</a:t>
            </a:r>
          </a:p>
        </p:txBody>
      </p:sp>
      <p:sp>
        <p:nvSpPr>
          <p:cNvPr id="44" name="Rounded Rectangle 43"/>
          <p:cNvSpPr/>
          <p:nvPr/>
        </p:nvSpPr>
        <p:spPr>
          <a:xfrm>
            <a:off x="275572" y="2892911"/>
            <a:ext cx="8530223" cy="1375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08152" y="2951933"/>
            <a:ext cx="8327671" cy="1292662"/>
          </a:xfrm>
          <a:prstGeom prst="rect">
            <a:avLst/>
          </a:prstGeom>
        </p:spPr>
        <p:txBody>
          <a:bodyPr wrap="square">
            <a:spAutoFit/>
          </a:bodyPr>
          <a:lstStyle/>
          <a:p>
            <a:pPr algn="just"/>
            <a:r>
              <a:rPr lang="vi-VN" sz="2600">
                <a:latin typeface="Cambria" panose="02040503050406030204" pitchFamily="18" charset="0"/>
                <a:ea typeface="Cambria" panose="02040503050406030204" pitchFamily="18" charset="0"/>
              </a:rPr>
              <a:t> </a:t>
            </a:r>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Tiến lại gần hơn, ông thấy cậu bé đang nhặt những con sao biển bị thủy triều đánh dạt lên bờ và thả chúng trở về với đại dương.</a:t>
            </a:r>
            <a:endParaRPr lang="en-US" sz="2600">
              <a:latin typeface="Cambria" panose="02040503050406030204" pitchFamily="18" charset="0"/>
              <a:ea typeface="Cambria" panose="02040503050406030204" pitchFamily="18" charset="0"/>
            </a:endParaRPr>
          </a:p>
        </p:txBody>
      </p:sp>
      <p:cxnSp>
        <p:nvCxnSpPr>
          <p:cNvPr id="5" name="Straight Connector 4"/>
          <p:cNvCxnSpPr/>
          <p:nvPr/>
        </p:nvCxnSpPr>
        <p:spPr>
          <a:xfrm flipH="1">
            <a:off x="3190434" y="1629278"/>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282758" y="163622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565334" y="2032324"/>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175920" y="302119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26635" y="3392710"/>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5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
        <p:nvSpPr>
          <p:cNvPr id="3" name="Oval 2"/>
          <p:cNvSpPr/>
          <p:nvPr/>
        </p:nvSpPr>
        <p:spPr>
          <a:xfrm>
            <a:off x="51373" y="57535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1</a:t>
            </a:r>
          </a:p>
        </p:txBody>
      </p:sp>
      <p:sp>
        <p:nvSpPr>
          <p:cNvPr id="4" name="Oval 3"/>
          <p:cNvSpPr/>
          <p:nvPr/>
        </p:nvSpPr>
        <p:spPr>
          <a:xfrm>
            <a:off x="20550" y="2012022"/>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2</a:t>
            </a:r>
          </a:p>
        </p:txBody>
      </p:sp>
      <p:sp>
        <p:nvSpPr>
          <p:cNvPr id="5" name="Oval 4"/>
          <p:cNvSpPr/>
          <p:nvPr/>
        </p:nvSpPr>
        <p:spPr>
          <a:xfrm>
            <a:off x="32728" y="350023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3</a:t>
            </a:r>
          </a:p>
        </p:txBody>
      </p:sp>
    </p:spTree>
    <p:extLst>
      <p:ext uri="{BB962C8B-B14F-4D97-AF65-F5344CB8AC3E}">
        <p14:creationId xmlns:p14="http://schemas.microsoft.com/office/powerpoint/2010/main" val="486231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858</TotalTime>
  <Words>1842</Words>
  <Application>Microsoft Office PowerPoint</Application>
  <PresentationFormat>On-screen Show (16:9)</PresentationFormat>
  <Paragraphs>189</Paragraphs>
  <Slides>41</Slides>
  <Notes>24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Times New Roman</vt:lpstr>
      <vt:lpstr>Patrick Hand SC</vt:lpstr>
      <vt:lpstr>Patrick Hand</vt:lpstr>
      <vt:lpstr>HP001 4 hàng</vt:lpstr>
      <vt:lpstr>HP001 4 hang 1 ô ly</vt:lpstr>
      <vt:lpstr>Cambria</vt:lpstr>
      <vt:lpstr>Calibri</vt:lpstr>
      <vt:lpstr>English Language Grammar Rules by Slidesgo</vt:lpstr>
      <vt:lpstr>Bài 15: Những con sao biển</vt:lpstr>
      <vt:lpstr>TIẾT 1 + 2</vt:lpstr>
      <vt:lpstr>PowerPoint Presentation</vt:lpstr>
      <vt:lpstr>PowerPoint Presentation</vt:lpstr>
      <vt:lpstr>PowerPoint Presentation</vt:lpstr>
      <vt:lpstr>PowerPoint Presentation</vt:lpstr>
      <vt:lpstr>Luyện đọc từ khó</vt:lpstr>
      <vt:lpstr>Luyện đọc câu dài</vt:lpstr>
      <vt:lpstr>PowerPoint Presentation</vt:lpstr>
      <vt:lpstr>Giải nghĩa từ</vt:lpstr>
      <vt:lpstr>PowerPoint Presentation</vt:lpstr>
      <vt:lpstr>PowerPoint Presentation</vt:lpstr>
      <vt:lpstr>Trả lời câu hỏi</vt:lpstr>
      <vt:lpstr>Trả lời câu hỏi</vt:lpstr>
      <vt:lpstr>Trả lời câu hỏi</vt:lpstr>
      <vt:lpstr>Trả lời câu hỏi</vt:lpstr>
      <vt:lpstr>Trả lời câu hỏi</vt:lpstr>
      <vt:lpstr>Luyện tập theo văn bản đọc</vt:lpstr>
      <vt:lpstr>Luyện tập theo văn bản đọc</vt:lpstr>
      <vt:lpstr>PowerPoint Presentation</vt:lpstr>
      <vt:lpstr>PowerPoint Presentation</vt:lpstr>
      <vt:lpstr>Tập viết</vt:lpstr>
      <vt:lpstr>Tập viết</vt:lpstr>
      <vt:lpstr>Tập viết</vt:lpstr>
      <vt:lpstr>Tập viết</vt:lpstr>
      <vt:lpstr>PowerPoint Presentation</vt:lpstr>
      <vt:lpstr>Tập viết</vt:lpstr>
      <vt:lpstr>Tập viết</vt:lpstr>
      <vt:lpstr>Tập viết</vt:lpstr>
      <vt:lpstr>Tập viết</vt:lpstr>
      <vt:lpstr>Tập viết</vt:lpstr>
      <vt:lpstr>PowerPoint Presentation</vt:lpstr>
      <vt:lpstr>Tập viết</vt:lpstr>
      <vt:lpstr>Tiết 4 : Nói và nghe Bảo vệ môi trường</vt:lpstr>
      <vt:lpstr>PowerPoint Presentation</vt:lpstr>
      <vt:lpstr>PowerPoint Presentation</vt:lpstr>
      <vt:lpstr>PowerPoint Presentation</vt:lpstr>
      <vt:lpstr>PowerPoint Presentation</vt:lpstr>
      <vt:lpstr>PowerPoint Presentation</vt:lpstr>
      <vt:lpstr>Vận dụng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Grammar Rules</dc:title>
  <dc:creator>Adminstrator</dc:creator>
  <cp:lastModifiedBy>BMT</cp:lastModifiedBy>
  <cp:revision>61</cp:revision>
  <dcterms:modified xsi:type="dcterms:W3CDTF">2025-03-17T02:48:17Z</dcterms:modified>
</cp:coreProperties>
</file>