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1" r:id="rId4"/>
  </p:sldMasterIdLst>
  <p:notesMasterIdLst>
    <p:notesMasterId r:id="rId6"/>
  </p:notesMasterIdLst>
  <p:sldIdLst>
    <p:sldId id="258" r:id="rId5"/>
    <p:sldId id="288" r:id="rId7"/>
    <p:sldId id="268" r:id="rId8"/>
    <p:sldId id="256" r:id="rId9"/>
    <p:sldId id="265" r:id="rId10"/>
    <p:sldId id="262" r:id="rId11"/>
    <p:sldId id="270" r:id="rId12"/>
    <p:sldId id="269" r:id="rId13"/>
    <p:sldId id="271" r:id="rId14"/>
    <p:sldId id="279" r:id="rId15"/>
    <p:sldId id="289" r:id="rId16"/>
    <p:sldId id="290" r:id="rId17"/>
    <p:sldId id="291" r:id="rId18"/>
    <p:sldId id="292" r:id="rId19"/>
    <p:sldId id="294" r:id="rId20"/>
    <p:sldId id="293" r:id="rId21"/>
    <p:sldId id="295" r:id="rId22"/>
    <p:sldId id="296" r:id="rId23"/>
    <p:sldId id="297" r:id="rId24"/>
    <p:sldId id="272" r:id="rId25"/>
    <p:sldId id="285" r:id="rId26"/>
    <p:sldId id="298" r:id="rId27"/>
    <p:sldId id="299" r:id="rId28"/>
    <p:sldId id="280" r:id="rId29"/>
    <p:sldId id="284" r:id="rId30"/>
    <p:sldId id="287"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hyperlink" Target="https://www.facebook.com/groups/629898828017053"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hyperlink" Target="https://www.facebook.com/groups/629898828017053"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hyperlink" Target="https://www.facebook.com/groups/629898828017053"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
        <p:nvSpPr>
          <p:cNvPr id="6"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
        <p:nvSpPr>
          <p:cNvPr id="5"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image" Target="../media/image3.pn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3" Type="http://schemas.openxmlformats.org/officeDocument/2006/relationships/theme" Target="../theme/theme3.xml"/><Relationship Id="rId12" Type="http://schemas.openxmlformats.org/officeDocument/2006/relationships/image" Target="../media/image7.png"/><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jpe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30.jpe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3.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3.xml"/><Relationship Id="rId7" Type="http://schemas.openxmlformats.org/officeDocument/2006/relationships/image" Target="../media/image20.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19.png"/><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891062"/>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endParaRPr lang="vi-VN" sz="3600" dirty="0">
              <a:latin typeface="Cambria" panose="02040503050406030204" pitchFamily="18" charset="0"/>
              <a:ea typeface="Cambria" panose="02040503050406030204" pitchFamily="18" charset="0"/>
            </a:endParaRP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endParaRPr lang="vi-VN" sz="3600" dirty="0">
              <a:latin typeface="Cambria" panose="02040503050406030204" pitchFamily="18" charset="0"/>
              <a:ea typeface="Cambria" panose="02040503050406030204" pitchFamily="18" charset="0"/>
            </a:endParaRPr>
          </a:p>
        </p:txBody>
      </p:sp>
      <p:pic>
        <p:nvPicPr>
          <p:cNvPr id="1026" name="Picture 2" descr="Đọc thông tin và quan sát các hình 1,2, 3, em hãy trình bày mong ước và cố  gắng của nhân loại trong việc xây dựng thế giới hoà b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stretch>
            <a:fillRect/>
          </a:stretch>
        </p:blipFill>
        <p:spPr>
          <a:xfrm>
            <a:off x="2364921" y="1182459"/>
            <a:ext cx="8037721" cy="5158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051646" y="890401"/>
            <a:ext cx="4600338" cy="4536621"/>
          </a:xfrm>
          <a:prstGeom prst="rect">
            <a:avLst/>
          </a:prstGeom>
        </p:spPr>
      </p:pic>
      <p:pic>
        <p:nvPicPr>
          <p:cNvPr id="2050" name="Picture 2" descr="Ý nghĩa của logo biểu tượng Olym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1"/>
          <a:stretch>
            <a:fillRect/>
          </a:stretch>
        </p:blipFill>
        <p:spPr>
          <a:xfrm>
            <a:off x="5997907" y="1793174"/>
            <a:ext cx="5357748" cy="4343524"/>
          </a:xfrm>
          <a:prstGeom prst="rect">
            <a:avLst/>
          </a:prstGeom>
        </p:spPr>
      </p:pic>
      <p:pic>
        <p:nvPicPr>
          <p:cNvPr id="3074" name="Picture 2" descr="Những điều cần biết về hoạt động chữ thập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2"/>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5" name="Picture 4" descr="A cartoon child in a garde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20" y="10"/>
            <a:ext cx="12191980" cy="68579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757712"/>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endParaRPr lang="vi-VN" sz="48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3005" y="47025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700562"/>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p:cNvPicPr>
            <a:picLocks noChangeAspect="1"/>
          </p:cNvPicPr>
          <p:nvPr/>
        </p:nvPicPr>
        <p:blipFill>
          <a:blip r:embed="rId1"/>
          <a:stretch>
            <a:fillRect/>
          </a:stretch>
        </p:blipFill>
        <p:spPr>
          <a:xfrm>
            <a:off x="2952420" y="3895107"/>
            <a:ext cx="5729291" cy="2962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0" y="1146998"/>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tx1"/>
                  </a:solidFill>
                  <a:latin typeface="Cambria" panose="02040503050406030204" pitchFamily="18" charset="0"/>
                  <a:ea typeface="Cambria" panose="02040503050406030204" pitchFamily="18" charset="0"/>
                </a:rPr>
                <a:t>Nội dung bài hát nói về điều gì? Hình ảnh nào trong bài hát khiến em ấn tượng.</a:t>
              </a:r>
              <a:endParaRPr lang="vi-VN" sz="3200" b="1" dirty="0">
                <a:solidFill>
                  <a:schemeClr val="tx1"/>
                </a:solidFill>
                <a:latin typeface="Cambria" panose="02040503050406030204" pitchFamily="18" charset="0"/>
                <a:ea typeface="Cambria" panose="02040503050406030204" pitchFamily="18" charset="0"/>
              </a:endParaRPr>
            </a:p>
          </p:txBody>
        </p:sp>
      </p:grpSp>
      <p:sp>
        <p:nvSpPr>
          <p:cNvPr id="4" name="Rectangle 3"/>
          <p:cNvSpPr/>
          <p:nvPr/>
        </p:nvSpPr>
        <p:spPr>
          <a:xfrm>
            <a:off x="3990109" y="3269351"/>
            <a:ext cx="7243948" cy="3046988"/>
          </a:xfrm>
          <a:prstGeom prst="rect">
            <a:avLst/>
          </a:prstGeom>
          <a:solidFill>
            <a:srgbClr val="92E9D9"/>
          </a:solidFill>
          <a:ln w="19050">
            <a:solidFill>
              <a:schemeClr val="tx1"/>
            </a:solidFill>
            <a:prstDash val="dash"/>
          </a:ln>
        </p:spPr>
        <p:txBody>
          <a:bodyPr wrap="square">
            <a:spAutoFit/>
          </a:bodyPr>
          <a:lstStyle/>
          <a:p>
            <a:pPr algn="ctr"/>
            <a:r>
              <a:rPr lang="vi-VN" sz="3200" b="1" i="1" dirty="0">
                <a:solidFill>
                  <a:srgbClr val="FF0000"/>
                </a:solidFill>
                <a:latin typeface="Cambria" panose="02040503050406030204" pitchFamily="18" charset="0"/>
                <a:ea typeface="Cambria" panose="02040503050406030204" pitchFamily="18" charset="0"/>
              </a:rPr>
              <a:t>Bài hát nói lên tình cảm đẹp đẽ, trong sáng của thiếu nhi trong nước và toàn thế giới, ca ngợi những ước mơ cao đẹp, tình cảm tha thiết của các em mong muốn được sống trong hòa bình, yêu thương…</a:t>
            </a:r>
            <a:endParaRPr lang="vi-VN" sz="32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1846162" y="4367914"/>
            <a:ext cx="8499676" cy="2587573"/>
          </a:xfrm>
          <a:prstGeom prst="rect">
            <a:avLst/>
          </a:prstGeom>
        </p:spPr>
      </p:pic>
      <p:pic>
        <p:nvPicPr>
          <p:cNvPr id="7" name="Picture 6"/>
          <p:cNvPicPr>
            <a:picLocks noChangeAspect="1"/>
          </p:cNvPicPr>
          <p:nvPr/>
        </p:nvPicPr>
        <p:blipFill>
          <a:blip r:embed="rId2"/>
          <a:stretch>
            <a:fillRect/>
          </a:stretch>
        </p:blipFill>
        <p:spPr>
          <a:xfrm>
            <a:off x="3329940" y="789305"/>
            <a:ext cx="5532120" cy="1357630"/>
          </a:xfrm>
          <a:prstGeom prst="rect">
            <a:avLst/>
          </a:prstGeom>
        </p:spPr>
      </p:pic>
      <p:pic>
        <p:nvPicPr>
          <p:cNvPr id="11" name="Picture 10"/>
          <p:cNvPicPr>
            <a:picLocks noChangeAspect="1"/>
          </p:cNvPicPr>
          <p:nvPr/>
        </p:nvPicPr>
        <p:blipFill>
          <a:blip r:embed="rId3"/>
          <a:stretch>
            <a:fillRect/>
          </a:stretch>
        </p:blipFill>
        <p:spPr>
          <a:xfrm>
            <a:off x="987685" y="1815267"/>
            <a:ext cx="9717866" cy="2633700"/>
          </a:xfrm>
          <a:prstGeom prst="rect">
            <a:avLst/>
          </a:prstGeom>
        </p:spPr>
      </p:pic>
      <p:sp>
        <p:nvSpPr>
          <p:cNvPr id="2" name="Text Box 1"/>
          <p:cNvSpPr txBox="1"/>
          <p:nvPr/>
        </p:nvSpPr>
        <p:spPr>
          <a:xfrm>
            <a:off x="2475230" y="144145"/>
            <a:ext cx="7708900" cy="645160"/>
          </a:xfrm>
          <a:prstGeom prst="rect">
            <a:avLst/>
          </a:prstGeom>
          <a:noFill/>
        </p:spPr>
        <p:txBody>
          <a:bodyPr wrap="square" rtlCol="0">
            <a:spAutoFit/>
          </a:bodyPr>
          <a:p>
            <a:r>
              <a:rPr lang="en-US" sz="3600">
                <a:solidFill>
                  <a:schemeClr val="accent2"/>
                </a:solidFill>
              </a:rPr>
              <a:t>Thứ ba ngày 06 tháng 05 năm 2025</a:t>
            </a:r>
            <a:endParaRPr lang="en-US" sz="360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endParaRPr lang="en-US" sz="6600" b="1" dirty="0">
              <a:latin typeface="Cambria" panose="02040503050406030204" pitchFamily="18" charset="0"/>
              <a:ea typeface="Cambria" panose="02040503050406030204" pitchFamily="18" charset="0"/>
            </a:endParaRP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endParaRPr lang="en-US" sz="6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endParaRPr lang="vi-VN" sz="2800" b="1" dirty="0">
              <a:solidFill>
                <a:prstClr val="black"/>
              </a:solidFill>
              <a:latin typeface="Cambria" panose="02040503050406030204" pitchFamily="18" charset="0"/>
              <a:ea typeface="Cambria" panose="02040503050406030204" pitchFamily="18" charset="0"/>
            </a:endParaRP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endParaRPr lang="vi-VN" sz="2800" dirty="0">
              <a:solidFill>
                <a:prstClr val="black"/>
              </a:solidFill>
              <a:latin typeface="Cambria" panose="02040503050406030204" pitchFamily="18" charset="0"/>
              <a:ea typeface="Cambria" panose="02040503050406030204" pitchFamily="18" charset="0"/>
            </a:endParaRP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endParaRPr lang="vi-VN" sz="2800" dirty="0">
              <a:solidFill>
                <a:prstClr val="black"/>
              </a:solidFill>
              <a:latin typeface="Cambria" panose="02040503050406030204" pitchFamily="18" charset="0"/>
              <a:ea typeface="Cambria" panose="02040503050406030204" pitchFamily="18" charset="0"/>
            </a:endParaRPr>
          </a:p>
        </p:txBody>
      </p:sp>
      <p:pic>
        <p:nvPicPr>
          <p:cNvPr id="5" name="Picture 4" descr="A white bird with blue wings holding a green branc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23" y="4293121"/>
            <a:ext cx="5433670" cy="2564879"/>
          </a:xfrm>
          <a:prstGeom prst="rect">
            <a:avLst/>
          </a:prstGeom>
        </p:spPr>
      </p:pic>
      <p:pic>
        <p:nvPicPr>
          <p:cNvPr id="10" name="Picture 9"/>
          <p:cNvPicPr>
            <a:picLocks noChangeAspect="1"/>
          </p:cNvPicPr>
          <p:nvPr/>
        </p:nvPicPr>
        <p:blipFill>
          <a:blip r:embed="rId4"/>
          <a:stretch>
            <a:fillRect/>
          </a:stretch>
        </p:blipFill>
        <p:spPr>
          <a:xfrm>
            <a:off x="397697" y="6178992"/>
            <a:ext cx="4443077" cy="679008"/>
          </a:xfrm>
          <a:prstGeom prst="rect">
            <a:avLst/>
          </a:prstGeom>
        </p:spPr>
      </p:pic>
      <p:pic>
        <p:nvPicPr>
          <p:cNvPr id="11" name="3 Minute Timer with Music for Kids! Countdown Videos HD! (1)">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rotWithShape="1">
          <a:blip r:embed="rId7"/>
          <a:srcRect l="18846" t="30472" r="19449" b="29057"/>
          <a:stretch>
            <a:fillRect/>
          </a:stretch>
        </p:blipFill>
        <p:spPr>
          <a:xfrm>
            <a:off x="1571457" y="3305426"/>
            <a:ext cx="2095559" cy="7731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00">
                <p:cTn id="33" fill="hold" display="0">
                  <p:stCondLst>
                    <p:cond delay="indefinite"/>
                  </p:stCondLst>
                </p:cTn>
                <p:tgtEl>
                  <p:spTgt spid="11"/>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737289" y="2064470"/>
            <a:ext cx="8717423" cy="4508202"/>
          </a:xfrm>
          <a:prstGeom prst="rect">
            <a:avLst/>
          </a:prstGeom>
        </p:spPr>
      </p:pic>
      <p:pic>
        <p:nvPicPr>
          <p:cNvPr id="9" name="Picture 8"/>
          <p:cNvPicPr>
            <a:picLocks noChangeAspect="1"/>
          </p:cNvPicPr>
          <p:nvPr/>
        </p:nvPicPr>
        <p:blipFill>
          <a:blip r:embed="rId2"/>
          <a:stretch>
            <a:fillRect/>
          </a:stretch>
        </p:blipFill>
        <p:spPr>
          <a:xfrm>
            <a:off x="2895691" y="344799"/>
            <a:ext cx="6400618" cy="12860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793174" y="393197"/>
            <a:ext cx="8508917" cy="59867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2009</Words>
  <Application>WPS Slides</Application>
  <PresentationFormat>Widescreen</PresentationFormat>
  <Paragraphs>48</Paragraphs>
  <Slides>26</Slides>
  <Notes>9</Notes>
  <HiddenSlides>0</HiddenSlides>
  <MMClips>2</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26</vt:i4>
      </vt:variant>
    </vt:vector>
  </HeadingPairs>
  <TitlesOfParts>
    <vt:vector size="39" baseType="lpstr">
      <vt:lpstr>Arial</vt:lpstr>
      <vt:lpstr>SimSun</vt:lpstr>
      <vt:lpstr>Wingdings</vt:lpstr>
      <vt:lpstr>SVN-Newton</vt:lpstr>
      <vt:lpstr>Segoe Print</vt:lpstr>
      <vt:lpstr>Times New Roman</vt:lpstr>
      <vt:lpstr>Cambria</vt:lpstr>
      <vt:lpstr>Microsoft YaHei</vt:lpstr>
      <vt:lpstr>Arial Unicode MS</vt:lpstr>
      <vt:lpstr>Calibri</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Hhao Bkrong</cp:lastModifiedBy>
  <cp:revision>101</cp:revision>
  <dcterms:created xsi:type="dcterms:W3CDTF">2024-12-26T15:56:00Z</dcterms:created>
  <dcterms:modified xsi:type="dcterms:W3CDTF">2025-05-06T13:38:36Z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F704B007D0F04D14BD8C4F86D13C2568_12</vt:lpwstr>
  </property>
  <property fmtid="{D5CDD505-2E9C-101B-9397-08002B2CF9AE}" pid="3" name="KSOProductBuildVer">
    <vt:lpwstr>1033-12.2.0.20795</vt:lpwstr>
  </property>
</Properties>
</file>